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8.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_rels/presentation.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media/image7.png" ContentType="image/png"/>
  <Override PartName="/ppt/media/image4.jpeg" ContentType="image/jpeg"/>
  <Override PartName="/ppt/media/image3.png" ContentType="image/png"/>
  <Override PartName="/ppt/media/image17.jpeg" ContentType="image/jpeg"/>
  <Override PartName="/ppt/media/image5.jpeg" ContentType="image/jpeg"/>
  <Override PartName="/ppt/media/image6.png" ContentType="image/png"/>
  <Override PartName="/ppt/media/image1.png" ContentType="image/png"/>
  <Override PartName="/ppt/media/image13.png" ContentType="image/png"/>
  <Override PartName="/ppt/media/image12.jpeg" ContentType="image/jpeg"/>
  <Override PartName="/ppt/media/image8.jpeg" ContentType="image/jpeg"/>
  <Override PartName="/ppt/media/image2.png" ContentType="image/png"/>
  <Override PartName="/ppt/media/image10.jpeg" ContentType="image/jpeg"/>
  <Override PartName="/ppt/media/image16.gif" ContentType="image/gif"/>
  <Override PartName="/ppt/media/image11.png" ContentType="image/png"/>
  <Override PartName="/ppt/media/image14.jpeg" ContentType="image/jpeg"/>
  <Override PartName="/ppt/media/image15.jpeg" ContentType="image/jpeg"/>
  <Override PartName="/ppt/media/image9.png" ContentType="image/png"/>
  <Override PartName="/ppt/presentation.xml" ContentType="application/vnd.openxmlformats-officedocument.presentationml.presentation.main+xml"/>
  <Override PartName="/ppt/theme/theme1.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E26F550-668F-4102-B91D-D115DA1BF7C9}"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D0B03B6-35D2-498F-A7DF-08F2543B2099}"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08AAA25-4671-4476-962B-8BA431F06DEE}" type="slidenum">
              <a:t>&lt;#&gt;</a:t>
            </a:fld>
          </a:p>
        </p:txBody>
      </p:sp>
      <p:sp>
        <p:nvSpPr>
          <p:cNvPr id="9" name="PlaceHolder 8"/>
          <p:cNvSpPr>
            <a:spLocks noGrp="1"/>
          </p:cNvSpPr>
          <p:nvPr>
            <p:ph type="dt" idx="1"/>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96000"/>
          </a:bodyPr>
          <a:p>
            <a:pPr indent="0">
              <a:spcBef>
                <a:spcPts val="1417"/>
              </a:spcBef>
              <a:buNone/>
            </a:pPr>
            <a:endParaRPr b="0" lang="ru-RU"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3BAE625-5BE3-4F5E-A1EF-B3F5269D9EFB}" type="slidenum">
              <a:t>&lt;#&gt;</a:t>
            </a:fld>
          </a:p>
        </p:txBody>
      </p:sp>
      <p:sp>
        <p:nvSpPr>
          <p:cNvPr id="11" name="PlaceHolder 10"/>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AC55B84-F89B-4928-9D38-7A8FC311669E}"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A4F3DC0-D7ED-42F1-85F5-C4EDF567ADD1}" type="slidenum">
              <a:t>&lt;#&gt;</a:t>
            </a:fld>
          </a:p>
        </p:txBody>
      </p:sp>
      <p:sp>
        <p:nvSpPr>
          <p:cNvPr id="6" name="PlaceHolder 5"/>
          <p:cNvSpPr>
            <a:spLocks noGrp="1"/>
          </p:cNvSpPr>
          <p:nvPr>
            <p:ph type="dt" idx="1"/>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11F77D5-E608-4C6B-A131-30769A1BB4DD}" type="slidenum">
              <a:t>&lt;#&gt;</a:t>
            </a:fld>
          </a:p>
        </p:txBody>
      </p:sp>
      <p:sp>
        <p:nvSpPr>
          <p:cNvPr id="7" name="PlaceHolder 6"/>
          <p:cNvSpPr>
            <a:spLocks noGrp="1"/>
          </p:cNvSpPr>
          <p:nvPr>
            <p:ph type="dt" idx="1"/>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2045537-C5F2-42D8-A5C6-8C1E0EEEEDDD}"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D4B647A-90DF-49F5-A276-14DE6EFF6058}" type="slidenum">
              <a:t>&lt;#&gt;</a:t>
            </a:fld>
          </a:p>
        </p:txBody>
      </p:sp>
      <p:sp>
        <p:nvSpPr>
          <p:cNvPr id="5" name="PlaceHolder 4"/>
          <p:cNvSpPr>
            <a:spLocks noGrp="1"/>
          </p:cNvSpPr>
          <p:nvPr>
            <p:ph type="dt" idx="1"/>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F32251D-93BF-4EA6-A950-EC25D816E65C}"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F7FA782-50AA-4BD2-B7F6-8A7918141408}" type="slidenum">
              <a:t>&lt;#&gt;</a:t>
            </a:fld>
          </a:p>
        </p:txBody>
      </p:sp>
      <p:sp>
        <p:nvSpPr>
          <p:cNvPr id="8" name="PlaceHolder 7"/>
          <p:cNvSpPr>
            <a:spLocks noGrp="1"/>
          </p:cNvSpPr>
          <p:nvPr>
            <p:ph type="dt" idx="1"/>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399C765-932A-49A5-9D5E-9CFA0325532D}" type="slidenum">
              <a:t>&lt;#&gt;</a:t>
            </a:fld>
          </a:p>
        </p:txBody>
      </p:sp>
      <p:sp>
        <p:nvSpPr>
          <p:cNvPr id="8" name="PlaceHolder 7"/>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b="0" lang="ru-RU" sz="1200" spc="-1" strike="noStrike">
                <a:solidFill>
                  <a:srgbClr val="8b8b8b"/>
                </a:solidFill>
                <a:latin typeface="Calibri"/>
              </a:defRPr>
            </a:lvl1pPr>
          </a:lstStyle>
          <a:p>
            <a:pPr indent="0">
              <a:lnSpc>
                <a:spcPct val="100000"/>
              </a:lnSpc>
              <a:buNone/>
            </a:pPr>
            <a:r>
              <a:rPr b="0" lang="ru-RU" sz="1200" spc="-1" strike="noStrike">
                <a:solidFill>
                  <a:srgbClr val="8b8b8b"/>
                </a:solidFill>
                <a:latin typeface="Calibri"/>
              </a:rPr>
              <a:t>&lt;дата/время&gt;</a:t>
            </a:r>
            <a:endParaRPr b="0" lang="ru-RU" sz="1200" spc="-1" strike="noStrike">
              <a:solidFill>
                <a:srgbClr val="000000"/>
              </a:solidFill>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b="0" lang="ru-RU" sz="1400" spc="-1" strike="noStrike">
                <a:solidFill>
                  <a:srgbClr val="000000"/>
                </a:solidFill>
                <a:latin typeface="Times New Roman"/>
              </a:defRPr>
            </a:lvl1pPr>
          </a:lstStyle>
          <a:p>
            <a:pPr indent="0" algn="ctr">
              <a:buNone/>
            </a:pPr>
            <a:r>
              <a:rPr b="0" lang="ru-RU" sz="1400" spc="-1" strike="noStrike">
                <a:solidFill>
                  <a:srgbClr val="000000"/>
                </a:solidFill>
                <a:latin typeface="Times New Roman"/>
              </a:rPr>
              <a:t>&lt;нижний колонтитул&gt;</a:t>
            </a:r>
            <a:endParaRPr b="0" lang="ru-RU" sz="1400" spc="-1" strike="noStrike">
              <a:solidFill>
                <a:srgbClr val="000000"/>
              </a:solidFill>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b="0" lang="ru-RU" sz="1200" spc="-1" strike="noStrike">
                <a:solidFill>
                  <a:srgbClr val="8b8b8b"/>
                </a:solidFill>
                <a:latin typeface="Calibri"/>
              </a:defRPr>
            </a:lvl1pPr>
          </a:lstStyle>
          <a:p>
            <a:pPr indent="0" algn="r">
              <a:lnSpc>
                <a:spcPct val="100000"/>
              </a:lnSpc>
              <a:buNone/>
            </a:pPr>
            <a:fld id="{C9FA15FB-F518-4FBC-B496-9AF948D44598}" type="slidenum">
              <a:rPr b="0" lang="ru-RU" sz="1200" spc="-1" strike="noStrike">
                <a:solidFill>
                  <a:srgbClr val="8b8b8b"/>
                </a:solidFill>
                <a:latin typeface="Calibri"/>
              </a:rPr>
              <a:t>&lt;номер&gt;</a:t>
            </a:fld>
            <a:endParaRPr b="0" lang="ru-RU" sz="1200" spc="-1" strike="noStrike">
              <a:solidFill>
                <a:srgbClr val="000000"/>
              </a:solidFill>
              <a:latin typeface="Times New Roman"/>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ru-RU" sz="1800" spc="-1" strike="noStrike">
                <a:solidFill>
                  <a:srgbClr val="000000"/>
                </a:solidFill>
                <a:latin typeface="Calibri"/>
              </a:rPr>
              <a:t>Для правки текста заглавия щёлкните мышью</a:t>
            </a:r>
            <a:endParaRPr b="0" lang="ru-RU" sz="1800" spc="-1" strike="noStrike">
              <a:solidFill>
                <a:srgbClr val="000000"/>
              </a:solidFill>
              <a:latin typeface="Calibri"/>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Box 1"/>
          <p:cNvSpPr/>
          <p:nvPr/>
        </p:nvSpPr>
        <p:spPr>
          <a:xfrm>
            <a:off x="1143000" y="500040"/>
            <a:ext cx="7214760" cy="1064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3200" spc="-1" strike="noStrike">
                <a:solidFill>
                  <a:srgbClr val="ffffff"/>
                </a:solidFill>
                <a:latin typeface="Corbel"/>
              </a:rPr>
              <a:t>Экстремизм – угроза обществу</a:t>
            </a:r>
            <a:endParaRPr b="0" lang="ru-RU" sz="3200" spc="-1" strike="noStrike">
              <a:solidFill>
                <a:srgbClr val="000000"/>
              </a:solidFill>
              <a:latin typeface="Arial"/>
            </a:endParaRPr>
          </a:p>
        </p:txBody>
      </p:sp>
      <p:sp>
        <p:nvSpPr>
          <p:cNvPr id="42" name="TextBox 6"/>
          <p:cNvSpPr/>
          <p:nvPr/>
        </p:nvSpPr>
        <p:spPr>
          <a:xfrm>
            <a:off x="395640" y="2493000"/>
            <a:ext cx="8500680" cy="1796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7200" spc="-1" strike="noStrike">
                <a:solidFill>
                  <a:srgbClr val="325a72"/>
                </a:solidFill>
                <a:latin typeface="Corbel"/>
              </a:rPr>
              <a:t>Экстремизм</a:t>
            </a:r>
            <a:endParaRPr b="0" lang="ru-RU" sz="7200" spc="-1" strike="noStrike">
              <a:solidFill>
                <a:srgbClr val="000000"/>
              </a:solidFill>
              <a:latin typeface="Arial"/>
            </a:endParaRPr>
          </a:p>
          <a:p>
            <a:pPr algn="ctr">
              <a:lnSpc>
                <a:spcPct val="100000"/>
              </a:lnSpc>
            </a:pPr>
            <a:r>
              <a:rPr b="1" lang="ru-RU" sz="4000" spc="-1" strike="noStrike">
                <a:solidFill>
                  <a:srgbClr val="325a72"/>
                </a:solidFill>
                <a:latin typeface="Corbel"/>
              </a:rPr>
              <a:t>в молодежной среде</a:t>
            </a:r>
            <a:endParaRPr b="0" lang="ru-RU"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Прямоугольник 1"/>
          <p:cNvSpPr/>
          <p:nvPr/>
        </p:nvSpPr>
        <p:spPr>
          <a:xfrm>
            <a:off x="467640" y="1845000"/>
            <a:ext cx="8208720" cy="1994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500" spc="-1" strike="noStrike">
                <a:solidFill>
                  <a:srgbClr val="325a72"/>
                </a:solidFill>
                <a:latin typeface="Corbel"/>
              </a:rPr>
              <a:t>Статья 20.3.1 КоАП РФ</a:t>
            </a:r>
            <a:endParaRPr b="0" lang="ru-RU" sz="2500" spc="-1" strike="noStrike">
              <a:solidFill>
                <a:srgbClr val="000000"/>
              </a:solidFill>
              <a:latin typeface="Arial"/>
            </a:endParaRPr>
          </a:p>
          <a:p>
            <a:pPr algn="just">
              <a:lnSpc>
                <a:spcPct val="100000"/>
              </a:lnSpc>
            </a:pPr>
            <a:r>
              <a:rPr b="0" lang="ru-RU" sz="2500" spc="-1" strike="noStrike">
                <a:solidFill>
                  <a:srgbClr val="325a72"/>
                </a:solidFill>
                <a:latin typeface="Corbel"/>
              </a:rPr>
              <a:t>Возбуждение ненависти либо вражды, а равно унижение человеческого достоинства (штраф до 20 000 рублей, обязательные работы до 100 часов, либо арест до 15 суток)</a:t>
            </a:r>
            <a:endParaRPr b="0" lang="ru-RU" sz="2500" spc="-1" strike="noStrike">
              <a:solidFill>
                <a:srgbClr val="000000"/>
              </a:solidFill>
              <a:latin typeface="Arial"/>
            </a:endParaRPr>
          </a:p>
        </p:txBody>
      </p:sp>
      <p:sp>
        <p:nvSpPr>
          <p:cNvPr id="86" name="Прямоугольник 2"/>
          <p:cNvSpPr/>
          <p:nvPr/>
        </p:nvSpPr>
        <p:spPr>
          <a:xfrm>
            <a:off x="512280" y="3357000"/>
            <a:ext cx="693000" cy="4356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14000" spc="-1" strike="noStrike">
                <a:solidFill>
                  <a:srgbClr val="ff0000"/>
                </a:solidFill>
                <a:latin typeface="Corbel"/>
              </a:rPr>
              <a:t>! </a:t>
            </a:r>
            <a:endParaRPr b="0" lang="ru-RU" sz="14000" spc="-1" strike="noStrike">
              <a:solidFill>
                <a:srgbClr val="000000"/>
              </a:solidFill>
              <a:latin typeface="Arial"/>
            </a:endParaRPr>
          </a:p>
        </p:txBody>
      </p:sp>
      <p:sp>
        <p:nvSpPr>
          <p:cNvPr id="87" name="Прямоугольник 3"/>
          <p:cNvSpPr/>
          <p:nvPr/>
        </p:nvSpPr>
        <p:spPr>
          <a:xfrm>
            <a:off x="1205640" y="3878640"/>
            <a:ext cx="7128360" cy="1232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ru-RU" sz="2500" spc="-1" strike="noStrike">
                <a:solidFill>
                  <a:srgbClr val="325a72"/>
                </a:solidFill>
                <a:latin typeface="Corbel"/>
              </a:rPr>
              <a:t>При повторном совершении – уголовная ответственность по статье 282 УК РФ (лишение свободы до 5 лет)</a:t>
            </a:r>
            <a:endParaRPr b="0" lang="ru-RU" sz="2500" spc="-1" strike="noStrike">
              <a:solidFill>
                <a:srgbClr val="000000"/>
              </a:solidFill>
              <a:latin typeface="Arial"/>
            </a:endParaRPr>
          </a:p>
        </p:txBody>
      </p:sp>
      <p:sp>
        <p:nvSpPr>
          <p:cNvPr id="88" name="Прямоугольник 5"/>
          <p:cNvSpPr/>
          <p:nvPr/>
        </p:nvSpPr>
        <p:spPr>
          <a:xfrm>
            <a:off x="1134000" y="54864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Административная ответственность</a:t>
            </a:r>
            <a:endParaRPr b="0" lang="ru-RU" sz="2400" spc="-1" strike="noStrike">
              <a:solidFill>
                <a:srgbClr val="000000"/>
              </a:solidFill>
              <a:latin typeface="Arial"/>
            </a:endParaRPr>
          </a:p>
        </p:txBody>
      </p:sp>
      <p:sp>
        <p:nvSpPr>
          <p:cNvPr id="89" name="Прямоугольник 6"/>
          <p:cNvSpPr/>
          <p:nvPr/>
        </p:nvSpPr>
        <p:spPr>
          <a:xfrm>
            <a:off x="606600" y="5445360"/>
            <a:ext cx="7727400" cy="1232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ru-RU" sz="2500" spc="-1" strike="noStrike">
                <a:solidFill>
                  <a:srgbClr val="ff0000"/>
                </a:solidFill>
                <a:latin typeface="Corbel"/>
              </a:rPr>
              <a:t>ЗАПРЕЩЕНЫ</a:t>
            </a:r>
            <a:r>
              <a:rPr b="0" lang="ru-RU" sz="2500" spc="-1" strike="noStrike">
                <a:solidFill>
                  <a:srgbClr val="325a72"/>
                </a:solidFill>
                <a:latin typeface="Corbel"/>
              </a:rPr>
              <a:t>: статьи, посты, комментарии, направленные на возбуждение ненависти и вражды</a:t>
            </a:r>
            <a:endParaRPr b="0" lang="ru-RU" sz="2500" spc="-1" strike="noStrike">
              <a:solidFill>
                <a:srgbClr val="000000"/>
              </a:solidFill>
              <a:latin typeface="Arial"/>
            </a:endParaRPr>
          </a:p>
        </p:txBody>
      </p:sp>
      <p:sp>
        <p:nvSpPr>
          <p:cNvPr id="90" name="Прямоугольник 7"/>
          <p:cNvSpPr/>
          <p:nvPr/>
        </p:nvSpPr>
        <p:spPr>
          <a:xfrm>
            <a:off x="438120" y="5335920"/>
            <a:ext cx="8064360" cy="1079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rgbClr val="ff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Прямоугольник 1"/>
          <p:cNvSpPr/>
          <p:nvPr/>
        </p:nvSpPr>
        <p:spPr>
          <a:xfrm>
            <a:off x="539640" y="1989000"/>
            <a:ext cx="8208720" cy="1796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800" spc="-1" strike="noStrike">
                <a:solidFill>
                  <a:srgbClr val="325a72"/>
                </a:solidFill>
                <a:latin typeface="Corbel"/>
              </a:rPr>
              <a:t>Статья 20.29 КоАП РФ</a:t>
            </a:r>
            <a:endParaRPr b="0" lang="ru-RU" sz="2800" spc="-1" strike="noStrike">
              <a:solidFill>
                <a:srgbClr val="000000"/>
              </a:solidFill>
              <a:latin typeface="Arial"/>
            </a:endParaRPr>
          </a:p>
          <a:p>
            <a:pPr algn="just">
              <a:lnSpc>
                <a:spcPct val="100000"/>
              </a:lnSpc>
            </a:pPr>
            <a:r>
              <a:rPr b="0" lang="ru-RU" sz="2800" spc="-1" strike="noStrike">
                <a:solidFill>
                  <a:srgbClr val="325a72"/>
                </a:solidFill>
                <a:latin typeface="Corbel"/>
              </a:rPr>
              <a:t>Производство и распространение экстремистских материалов (штраф до 3000 рублей, либо арест до 15 суток)</a:t>
            </a:r>
            <a:endParaRPr b="0" lang="ru-RU" sz="2800" spc="-1" strike="noStrike">
              <a:solidFill>
                <a:srgbClr val="000000"/>
              </a:solidFill>
              <a:latin typeface="Arial"/>
            </a:endParaRPr>
          </a:p>
        </p:txBody>
      </p:sp>
      <p:sp>
        <p:nvSpPr>
          <p:cNvPr id="92" name="Прямоугольник 5"/>
          <p:cNvSpPr/>
          <p:nvPr/>
        </p:nvSpPr>
        <p:spPr>
          <a:xfrm>
            <a:off x="1134000" y="54864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Административная ответственность</a:t>
            </a:r>
            <a:endParaRPr b="0" lang="ru-RU" sz="2400" spc="-1" strike="noStrike">
              <a:solidFill>
                <a:srgbClr val="000000"/>
              </a:solidFill>
              <a:latin typeface="Arial"/>
            </a:endParaRPr>
          </a:p>
        </p:txBody>
      </p:sp>
      <p:pic>
        <p:nvPicPr>
          <p:cNvPr id="93" name="Picture 2" descr="C:\Users\nesyshka\Desktop\FSB-izyala-v-Sevastopole-ne-me.jpg"/>
          <p:cNvPicPr/>
          <p:nvPr/>
        </p:nvPicPr>
        <p:blipFill>
          <a:blip r:embed="rId1"/>
          <a:stretch/>
        </p:blipFill>
        <p:spPr>
          <a:xfrm>
            <a:off x="2483640" y="4005000"/>
            <a:ext cx="3661920" cy="2438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Прямоугольник 5"/>
          <p:cNvSpPr/>
          <p:nvPr/>
        </p:nvSpPr>
        <p:spPr>
          <a:xfrm>
            <a:off x="1018800" y="54864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Экстремистские материалы</a:t>
            </a:r>
            <a:endParaRPr b="0" lang="ru-RU" sz="2400" spc="-1" strike="noStrike">
              <a:solidFill>
                <a:srgbClr val="000000"/>
              </a:solidFill>
              <a:latin typeface="Arial"/>
            </a:endParaRPr>
          </a:p>
        </p:txBody>
      </p:sp>
      <p:cxnSp>
        <p:nvCxnSpPr>
          <p:cNvPr id="95" name="Прямая со стрелкой 4"/>
          <p:cNvCxnSpPr/>
          <p:nvPr/>
        </p:nvCxnSpPr>
        <p:spPr>
          <a:xfrm flipH="1">
            <a:off x="2123640" y="1376640"/>
            <a:ext cx="648360" cy="684360"/>
          </a:xfrm>
          <a:prstGeom prst="straightConnector1">
            <a:avLst/>
          </a:prstGeom>
          <a:ln>
            <a:solidFill>
              <a:srgbClr val="4bacc6"/>
            </a:solidFill>
            <a:round/>
            <a:tailEnd len="med" type="arrow" w="med"/>
          </a:ln>
        </p:spPr>
      </p:cxnSp>
      <p:cxnSp>
        <p:nvCxnSpPr>
          <p:cNvPr id="96" name="Прямая со стрелкой 8"/>
          <p:cNvCxnSpPr/>
          <p:nvPr/>
        </p:nvCxnSpPr>
        <p:spPr>
          <a:xfrm>
            <a:off x="4571640" y="1364760"/>
            <a:ext cx="720" cy="696240"/>
          </a:xfrm>
          <a:prstGeom prst="straightConnector1">
            <a:avLst/>
          </a:prstGeom>
          <a:ln>
            <a:solidFill>
              <a:srgbClr val="4bacc6"/>
            </a:solidFill>
            <a:round/>
            <a:tailEnd len="med" type="arrow" w="med"/>
          </a:ln>
        </p:spPr>
      </p:cxnSp>
      <p:cxnSp>
        <p:nvCxnSpPr>
          <p:cNvPr id="97" name="Прямая со стрелкой 10"/>
          <p:cNvCxnSpPr/>
          <p:nvPr/>
        </p:nvCxnSpPr>
        <p:spPr>
          <a:xfrm>
            <a:off x="7049160" y="1376640"/>
            <a:ext cx="272880" cy="684360"/>
          </a:xfrm>
          <a:prstGeom prst="straightConnector1">
            <a:avLst/>
          </a:prstGeom>
          <a:ln>
            <a:solidFill>
              <a:srgbClr val="4bacc6"/>
            </a:solidFill>
            <a:round/>
            <a:tailEnd len="med" type="arrow" w="med"/>
          </a:ln>
        </p:spPr>
      </p:cxnSp>
      <p:sp>
        <p:nvSpPr>
          <p:cNvPr id="98" name="Прямоугольник 13"/>
          <p:cNvSpPr/>
          <p:nvPr/>
        </p:nvSpPr>
        <p:spPr>
          <a:xfrm>
            <a:off x="603360" y="4518720"/>
            <a:ext cx="197028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картинки</a:t>
            </a:r>
            <a:endParaRPr b="0" lang="ru-RU" sz="2600" spc="-1" strike="noStrike">
              <a:solidFill>
                <a:srgbClr val="000000"/>
              </a:solidFill>
              <a:latin typeface="Arial"/>
            </a:endParaRPr>
          </a:p>
        </p:txBody>
      </p:sp>
      <p:sp>
        <p:nvSpPr>
          <p:cNvPr id="99" name="Прямоугольник 14"/>
          <p:cNvSpPr/>
          <p:nvPr/>
        </p:nvSpPr>
        <p:spPr>
          <a:xfrm>
            <a:off x="355680" y="3222360"/>
            <a:ext cx="257544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фотографии</a:t>
            </a:r>
            <a:endParaRPr b="0" lang="ru-RU" sz="2600" spc="-1" strike="noStrike">
              <a:solidFill>
                <a:srgbClr val="000000"/>
              </a:solidFill>
              <a:latin typeface="Arial"/>
            </a:endParaRPr>
          </a:p>
        </p:txBody>
      </p:sp>
      <p:sp>
        <p:nvSpPr>
          <p:cNvPr id="100" name="Прямоугольник 15"/>
          <p:cNvSpPr/>
          <p:nvPr/>
        </p:nvSpPr>
        <p:spPr>
          <a:xfrm>
            <a:off x="3310200" y="2963880"/>
            <a:ext cx="264096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видеозаписи</a:t>
            </a:r>
            <a:endParaRPr b="0" lang="ru-RU" sz="2600" spc="-1" strike="noStrike">
              <a:solidFill>
                <a:srgbClr val="000000"/>
              </a:solidFill>
              <a:latin typeface="Arial"/>
            </a:endParaRPr>
          </a:p>
        </p:txBody>
      </p:sp>
      <p:sp>
        <p:nvSpPr>
          <p:cNvPr id="101" name="Прямоугольник 16"/>
          <p:cNvSpPr/>
          <p:nvPr/>
        </p:nvSpPr>
        <p:spPr>
          <a:xfrm>
            <a:off x="3283920" y="3512880"/>
            <a:ext cx="264564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аудиозаписи</a:t>
            </a:r>
            <a:endParaRPr b="0" lang="ru-RU" sz="2600" spc="-1" strike="noStrike">
              <a:solidFill>
                <a:srgbClr val="000000"/>
              </a:solidFill>
              <a:latin typeface="Arial"/>
            </a:endParaRPr>
          </a:p>
        </p:txBody>
      </p:sp>
      <p:sp>
        <p:nvSpPr>
          <p:cNvPr id="102" name="Прямоугольник 17"/>
          <p:cNvSpPr/>
          <p:nvPr/>
        </p:nvSpPr>
        <p:spPr>
          <a:xfrm>
            <a:off x="915120" y="3649680"/>
            <a:ext cx="124200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мемы</a:t>
            </a:r>
            <a:endParaRPr b="0" lang="ru-RU" sz="2600" spc="-1" strike="noStrike">
              <a:solidFill>
                <a:srgbClr val="000000"/>
              </a:solidFill>
              <a:latin typeface="Arial"/>
            </a:endParaRPr>
          </a:p>
        </p:txBody>
      </p:sp>
      <p:sp>
        <p:nvSpPr>
          <p:cNvPr id="103" name="Прямоугольник 18"/>
          <p:cNvSpPr/>
          <p:nvPr/>
        </p:nvSpPr>
        <p:spPr>
          <a:xfrm>
            <a:off x="6034320" y="2133000"/>
            <a:ext cx="3119400" cy="10645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ru-RU" sz="3200" spc="-1" strike="noStrike">
                <a:solidFill>
                  <a:schemeClr val="accent6">
                    <a:lumMod val="50000"/>
                  </a:schemeClr>
                </a:solidFill>
                <a:latin typeface="Corbel"/>
              </a:rPr>
              <a:t>Печатные</a:t>
            </a:r>
            <a:endParaRPr b="0" lang="ru-RU" sz="3200" spc="-1" strike="noStrike">
              <a:solidFill>
                <a:srgbClr val="000000"/>
              </a:solidFill>
              <a:latin typeface="Arial"/>
            </a:endParaRPr>
          </a:p>
          <a:p>
            <a:pPr algn="ctr">
              <a:lnSpc>
                <a:spcPct val="100000"/>
              </a:lnSpc>
            </a:pPr>
            <a:r>
              <a:rPr b="1" lang="ru-RU" sz="3200" spc="-1" strike="noStrike">
                <a:solidFill>
                  <a:schemeClr val="accent6">
                    <a:lumMod val="50000"/>
                  </a:schemeClr>
                </a:solidFill>
                <a:latin typeface="Corbel"/>
              </a:rPr>
              <a:t> </a:t>
            </a:r>
            <a:r>
              <a:rPr b="1" lang="ru-RU" sz="3200" spc="-1" strike="noStrike">
                <a:solidFill>
                  <a:schemeClr val="accent6">
                    <a:lumMod val="50000"/>
                  </a:schemeClr>
                </a:solidFill>
                <a:latin typeface="Corbel"/>
              </a:rPr>
              <a:t>материалы:</a:t>
            </a:r>
            <a:endParaRPr b="0" lang="ru-RU" sz="3200" spc="-1" strike="noStrike">
              <a:solidFill>
                <a:srgbClr val="000000"/>
              </a:solidFill>
              <a:latin typeface="Arial"/>
            </a:endParaRPr>
          </a:p>
        </p:txBody>
      </p:sp>
      <p:sp>
        <p:nvSpPr>
          <p:cNvPr id="104" name="Прямоугольник 19"/>
          <p:cNvSpPr/>
          <p:nvPr/>
        </p:nvSpPr>
        <p:spPr>
          <a:xfrm>
            <a:off x="639000" y="4079160"/>
            <a:ext cx="189864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коллажи</a:t>
            </a:r>
            <a:endParaRPr b="0" lang="ru-RU" sz="2600" spc="-1" strike="noStrike">
              <a:solidFill>
                <a:srgbClr val="000000"/>
              </a:solidFill>
              <a:latin typeface="Arial"/>
            </a:endParaRPr>
          </a:p>
        </p:txBody>
      </p:sp>
      <p:sp>
        <p:nvSpPr>
          <p:cNvPr id="105" name="Прямоугольник 20"/>
          <p:cNvSpPr/>
          <p:nvPr/>
        </p:nvSpPr>
        <p:spPr>
          <a:xfrm>
            <a:off x="2837160" y="2379240"/>
            <a:ext cx="3587400" cy="5770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ru-RU" sz="3200" spc="-1" strike="noStrike">
                <a:solidFill>
                  <a:schemeClr val="accent6">
                    <a:lumMod val="50000"/>
                  </a:schemeClr>
                </a:solidFill>
                <a:latin typeface="Corbel"/>
              </a:rPr>
              <a:t>Мультимедиа:</a:t>
            </a:r>
            <a:endParaRPr b="0" lang="ru-RU" sz="3200" spc="-1" strike="noStrike">
              <a:solidFill>
                <a:srgbClr val="000000"/>
              </a:solidFill>
              <a:latin typeface="Arial"/>
            </a:endParaRPr>
          </a:p>
        </p:txBody>
      </p:sp>
      <p:sp>
        <p:nvSpPr>
          <p:cNvPr id="106" name="Прямоугольник 21"/>
          <p:cNvSpPr/>
          <p:nvPr/>
        </p:nvSpPr>
        <p:spPr>
          <a:xfrm>
            <a:off x="6904800" y="3235320"/>
            <a:ext cx="126792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книги</a:t>
            </a:r>
            <a:endParaRPr b="0" lang="ru-RU" sz="2600" spc="-1" strike="noStrike">
              <a:solidFill>
                <a:srgbClr val="000000"/>
              </a:solidFill>
              <a:latin typeface="Arial"/>
            </a:endParaRPr>
          </a:p>
        </p:txBody>
      </p:sp>
      <p:sp>
        <p:nvSpPr>
          <p:cNvPr id="107" name="Прямоугольник 22"/>
          <p:cNvSpPr/>
          <p:nvPr/>
        </p:nvSpPr>
        <p:spPr>
          <a:xfrm>
            <a:off x="6483960" y="3759120"/>
            <a:ext cx="208152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брошюры</a:t>
            </a:r>
            <a:endParaRPr b="0" lang="ru-RU" sz="2600" spc="-1" strike="noStrike">
              <a:solidFill>
                <a:srgbClr val="000000"/>
              </a:solidFill>
              <a:latin typeface="Arial"/>
            </a:endParaRPr>
          </a:p>
        </p:txBody>
      </p:sp>
      <p:sp>
        <p:nvSpPr>
          <p:cNvPr id="108" name="Прямоугольник 23"/>
          <p:cNvSpPr/>
          <p:nvPr/>
        </p:nvSpPr>
        <p:spPr>
          <a:xfrm>
            <a:off x="6827040" y="4271400"/>
            <a:ext cx="142308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статьи</a:t>
            </a:r>
            <a:endParaRPr b="0" lang="ru-RU" sz="2600" spc="-1" strike="noStrike">
              <a:solidFill>
                <a:srgbClr val="000000"/>
              </a:solidFill>
              <a:latin typeface="Arial"/>
            </a:endParaRPr>
          </a:p>
        </p:txBody>
      </p:sp>
      <p:sp>
        <p:nvSpPr>
          <p:cNvPr id="109" name="Прямоугольник 24"/>
          <p:cNvSpPr/>
          <p:nvPr/>
        </p:nvSpPr>
        <p:spPr>
          <a:xfrm>
            <a:off x="10800" y="2133000"/>
            <a:ext cx="3498840" cy="10645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ru-RU" sz="3200" spc="-1" strike="noStrike">
                <a:solidFill>
                  <a:schemeClr val="accent6">
                    <a:lumMod val="50000"/>
                  </a:schemeClr>
                </a:solidFill>
                <a:latin typeface="Corbel"/>
              </a:rPr>
              <a:t>Графические</a:t>
            </a:r>
            <a:endParaRPr b="0" lang="ru-RU" sz="3200" spc="-1" strike="noStrike">
              <a:solidFill>
                <a:srgbClr val="000000"/>
              </a:solidFill>
              <a:latin typeface="Arial"/>
            </a:endParaRPr>
          </a:p>
          <a:p>
            <a:pPr algn="ctr">
              <a:lnSpc>
                <a:spcPct val="100000"/>
              </a:lnSpc>
            </a:pPr>
            <a:r>
              <a:rPr b="1" lang="ru-RU" sz="3200" spc="-1" strike="noStrike">
                <a:solidFill>
                  <a:schemeClr val="accent6">
                    <a:lumMod val="50000"/>
                  </a:schemeClr>
                </a:solidFill>
                <a:latin typeface="Corbel"/>
              </a:rPr>
              <a:t>изображения:</a:t>
            </a:r>
            <a:endParaRPr b="0" lang="ru-RU" sz="3200" spc="-1" strike="noStrike">
              <a:solidFill>
                <a:srgbClr val="000000"/>
              </a:solidFill>
              <a:latin typeface="Arial"/>
            </a:endParaRPr>
          </a:p>
        </p:txBody>
      </p:sp>
      <p:sp>
        <p:nvSpPr>
          <p:cNvPr id="110" name="Прямоугольник 35"/>
          <p:cNvSpPr/>
          <p:nvPr/>
        </p:nvSpPr>
        <p:spPr>
          <a:xfrm>
            <a:off x="-299160" y="5310000"/>
            <a:ext cx="8136360" cy="82116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ru-RU" sz="2400" spc="-1" strike="noStrike">
                <a:solidFill>
                  <a:srgbClr val="325a72"/>
                </a:solidFill>
                <a:latin typeface="Corbel"/>
              </a:rPr>
              <a:t>Список экстремистских материалов:</a:t>
            </a:r>
            <a:endParaRPr b="0" lang="ru-RU" sz="2400" spc="-1" strike="noStrike">
              <a:solidFill>
                <a:srgbClr val="000000"/>
              </a:solidFill>
              <a:latin typeface="Arial"/>
            </a:endParaRPr>
          </a:p>
          <a:p>
            <a:pPr algn="ctr">
              <a:lnSpc>
                <a:spcPct val="100000"/>
              </a:lnSpc>
            </a:pPr>
            <a:r>
              <a:rPr b="1" lang="en-US" sz="2400" spc="-1" strike="noStrike">
                <a:solidFill>
                  <a:srgbClr val="325a72"/>
                </a:solidFill>
                <a:latin typeface="Corbel"/>
              </a:rPr>
              <a:t>https://minjust.gov.ru/ru/extremist-materials/</a:t>
            </a:r>
            <a:r>
              <a:rPr b="1" lang="ru-RU" sz="2400" spc="-1" strike="noStrike">
                <a:solidFill>
                  <a:srgbClr val="325a72"/>
                </a:solidFill>
                <a:latin typeface="Corbel"/>
              </a:rPr>
              <a:t> </a:t>
            </a:r>
            <a:endParaRPr b="0" lang="ru-RU" sz="2400" spc="-1" strike="noStrike">
              <a:solidFill>
                <a:srgbClr val="000000"/>
              </a:solidFill>
              <a:latin typeface="Arial"/>
            </a:endParaRPr>
          </a:p>
        </p:txBody>
      </p:sp>
      <p:pic>
        <p:nvPicPr>
          <p:cNvPr id="111" name="Picture 2" descr="http://qrcoder.ru/code/?https%3A%2F%2Fminjust.ru%2Fru%2Fextremist-materials&amp;10&amp;0"/>
          <p:cNvPicPr/>
          <p:nvPr/>
        </p:nvPicPr>
        <p:blipFill>
          <a:blip r:embed="rId1"/>
          <a:stretch/>
        </p:blipFill>
        <p:spPr>
          <a:xfrm>
            <a:off x="7029000" y="4869000"/>
            <a:ext cx="1857600" cy="1857600"/>
          </a:xfrm>
          <a:prstGeom prst="rect">
            <a:avLst/>
          </a:prstGeom>
          <a:ln w="0">
            <a:noFill/>
          </a:ln>
        </p:spPr>
      </p:pic>
      <p:sp>
        <p:nvSpPr>
          <p:cNvPr id="112" name="Прямоугольник 6147"/>
          <p:cNvSpPr/>
          <p:nvPr/>
        </p:nvSpPr>
        <p:spPr>
          <a:xfrm>
            <a:off x="616680" y="5310000"/>
            <a:ext cx="6208560" cy="914040"/>
          </a:xfrm>
          <a:prstGeom prst="rect">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ru-RU" sz="1800" spc="-1" strike="noStrike">
              <a:solidFill>
                <a:schemeClr val="lt1"/>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Прямоугольник 1"/>
          <p:cNvSpPr/>
          <p:nvPr/>
        </p:nvSpPr>
        <p:spPr>
          <a:xfrm>
            <a:off x="539640" y="1989000"/>
            <a:ext cx="8208720" cy="3747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325a72"/>
                </a:solidFill>
                <a:latin typeface="Corbel"/>
              </a:rPr>
              <a:t>Статья 20.1 КоАП РФ – «Мелкое хулиганство»</a:t>
            </a:r>
            <a:endParaRPr b="0" lang="ru-RU" sz="2400" spc="-1" strike="noStrike">
              <a:solidFill>
                <a:srgbClr val="000000"/>
              </a:solidFill>
              <a:latin typeface="Arial"/>
            </a:endParaRPr>
          </a:p>
          <a:p>
            <a:pPr algn="just">
              <a:lnSpc>
                <a:spcPct val="100000"/>
              </a:lnSpc>
            </a:pPr>
            <a:endParaRPr b="0" lang="ru-RU" sz="2400" spc="-1" strike="noStrike">
              <a:solidFill>
                <a:srgbClr val="000000"/>
              </a:solidFill>
              <a:latin typeface="Arial"/>
            </a:endParaRPr>
          </a:p>
          <a:p>
            <a:pPr algn="just">
              <a:lnSpc>
                <a:spcPct val="100000"/>
              </a:lnSpc>
            </a:pPr>
            <a:r>
              <a:rPr b="1" lang="ru-RU" sz="2400" spc="-1" strike="noStrike">
                <a:solidFill>
                  <a:srgbClr val="325a72"/>
                </a:solidFill>
                <a:latin typeface="Times New Roman"/>
              </a:rPr>
              <a:t>ч.3</a:t>
            </a:r>
            <a:r>
              <a:rPr b="1" lang="ru-RU" sz="2400" spc="-1" strike="noStrike">
                <a:solidFill>
                  <a:srgbClr val="325a72"/>
                </a:solidFill>
                <a:latin typeface="Corbel"/>
              </a:rPr>
              <a:t> – </a:t>
            </a:r>
            <a:r>
              <a:rPr b="1" lang="ru-RU" sz="1800" spc="-1" strike="noStrike">
                <a:solidFill>
                  <a:srgbClr val="325a72"/>
                </a:solidFill>
                <a:latin typeface="Corbel"/>
              </a:rPr>
              <a:t>«</a:t>
            </a:r>
            <a:r>
              <a:rPr b="0" lang="ru-RU" sz="1800" spc="-1" strike="noStrike">
                <a:solidFill>
                  <a:srgbClr val="325a72"/>
                </a:solidFill>
                <a:latin typeface="Calibri"/>
              </a:rPr>
              <a:t>Распространение в информационно-телекоммуникационных сетях, в том числе в сети "Интернет", информации, выражающей в неприличной форме, которая оскорбляет человеческое достоинство и общественную нравственность, явное неуважение к обществу, государству, официальным государственным символам Российской Федерации, Конституции Российской Федерации или органам, осуществляющим государственную власть в Российской Федерации, за исключением случаев, предусмотренных статьей 20.3.1 настоящего Кодекса, если эти действия не содержат уголовно наказуемого деяния» </a:t>
            </a:r>
            <a:r>
              <a:rPr b="0" lang="ru-RU" sz="1800" spc="-1" strike="noStrike">
                <a:solidFill>
                  <a:srgbClr val="325a72"/>
                </a:solidFill>
                <a:latin typeface="Corbel"/>
              </a:rPr>
              <a:t>(штраф до 100 000 рублей)</a:t>
            </a:r>
            <a:endParaRPr b="0" lang="ru-RU" sz="1800" spc="-1" strike="noStrike">
              <a:solidFill>
                <a:srgbClr val="000000"/>
              </a:solidFill>
              <a:latin typeface="Arial"/>
            </a:endParaRPr>
          </a:p>
        </p:txBody>
      </p:sp>
      <p:sp>
        <p:nvSpPr>
          <p:cNvPr id="114" name="Прямоугольник 5"/>
          <p:cNvSpPr/>
          <p:nvPr/>
        </p:nvSpPr>
        <p:spPr>
          <a:xfrm>
            <a:off x="1134000" y="54864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Административная ответственность</a:t>
            </a:r>
            <a:endParaRPr b="0" lang="ru-RU"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Куда сообщить об экстремизме</a:t>
            </a:r>
            <a:endParaRPr b="0" lang="ru-RU" sz="2400" spc="-1" strike="noStrike">
              <a:solidFill>
                <a:srgbClr val="000000"/>
              </a:solidFill>
              <a:latin typeface="Arial"/>
            </a:endParaRPr>
          </a:p>
        </p:txBody>
      </p:sp>
      <p:pic>
        <p:nvPicPr>
          <p:cNvPr id="116" name="Picture 2" descr="http://ae01.alicdn.com/kf/HTB1KrtmcrsrBKNjSZFpq6AXhFXaR.jpg_q50.jpg"/>
          <p:cNvPicPr/>
          <p:nvPr/>
        </p:nvPicPr>
        <p:blipFill>
          <a:blip r:embed="rId1"/>
          <a:stretch/>
        </p:blipFill>
        <p:spPr>
          <a:xfrm>
            <a:off x="3348000" y="4751640"/>
            <a:ext cx="2088000" cy="2088000"/>
          </a:xfrm>
          <a:prstGeom prst="rect">
            <a:avLst/>
          </a:prstGeom>
          <a:ln w="0">
            <a:noFill/>
          </a:ln>
        </p:spPr>
      </p:pic>
      <p:sp>
        <p:nvSpPr>
          <p:cNvPr id="117" name="Прямоугольник 5"/>
          <p:cNvSpPr/>
          <p:nvPr/>
        </p:nvSpPr>
        <p:spPr>
          <a:xfrm>
            <a:off x="415080" y="1845000"/>
            <a:ext cx="8712720" cy="3898440"/>
          </a:xfrm>
          <a:prstGeom prst="rect">
            <a:avLst/>
          </a:prstGeom>
          <a:noFill/>
          <a:ln w="0">
            <a:noFill/>
          </a:ln>
        </p:spPr>
        <p:style>
          <a:lnRef idx="0"/>
          <a:fillRef idx="0"/>
          <a:effectRef idx="0"/>
          <a:fontRef idx="minor"/>
        </p:style>
        <p:txBody>
          <a:bodyPr lIns="90000" rIns="90000" tIns="45000" bIns="45000" anchor="t">
            <a:spAutoFit/>
          </a:bodyPr>
          <a:p>
            <a:pPr marL="457200" indent="-457200" algn="just">
              <a:lnSpc>
                <a:spcPct val="100000"/>
              </a:lnSpc>
              <a:buClr>
                <a:srgbClr val="325a72"/>
              </a:buClr>
              <a:buFont typeface="OpenSymbol"/>
              <a:buAutoNum type="arabicPeriod"/>
            </a:pPr>
            <a:r>
              <a:rPr b="1" lang="ru-RU" sz="2500" spc="-1" strike="noStrike">
                <a:solidFill>
                  <a:srgbClr val="325a72"/>
                </a:solidFill>
                <a:latin typeface="Corbel"/>
              </a:rPr>
              <a:t>Телефон доверия: 8 (3842) 32-73-12 или 02;</a:t>
            </a:r>
            <a:endParaRPr b="0" lang="ru-RU" sz="2500" spc="-1" strike="noStrike">
              <a:solidFill>
                <a:srgbClr val="000000"/>
              </a:solidFill>
              <a:latin typeface="Arial"/>
            </a:endParaRPr>
          </a:p>
          <a:p>
            <a:pPr algn="just">
              <a:lnSpc>
                <a:spcPct val="100000"/>
              </a:lnSpc>
            </a:pPr>
            <a:endParaRPr b="0" lang="ru-RU" sz="2500" spc="-1" strike="noStrike">
              <a:solidFill>
                <a:srgbClr val="000000"/>
              </a:solidFill>
              <a:latin typeface="Arial"/>
            </a:endParaRPr>
          </a:p>
          <a:p>
            <a:pPr marL="457200" indent="-457200" algn="just">
              <a:lnSpc>
                <a:spcPct val="100000"/>
              </a:lnSpc>
              <a:buClr>
                <a:srgbClr val="325a72"/>
              </a:buClr>
              <a:buFont typeface="OpenSymbol"/>
              <a:buAutoNum type="arabicPeriod"/>
            </a:pPr>
            <a:r>
              <a:rPr b="1" lang="ru-RU" sz="2500" spc="-1" strike="noStrike">
                <a:solidFill>
                  <a:srgbClr val="325a72"/>
                </a:solidFill>
                <a:latin typeface="Corbel"/>
              </a:rPr>
              <a:t>Сайт ГУ МВД России по Кемеровской области: 42.мвд.рф (раздел «Приём обращений)»;</a:t>
            </a:r>
            <a:endParaRPr b="0" lang="ru-RU" sz="2500" spc="-1" strike="noStrike">
              <a:solidFill>
                <a:srgbClr val="000000"/>
              </a:solidFill>
              <a:latin typeface="Arial"/>
            </a:endParaRPr>
          </a:p>
          <a:p>
            <a:pPr algn="just">
              <a:lnSpc>
                <a:spcPct val="100000"/>
              </a:lnSpc>
            </a:pPr>
            <a:endParaRPr b="0" lang="ru-RU" sz="2500" spc="-1" strike="noStrike">
              <a:solidFill>
                <a:srgbClr val="000000"/>
              </a:solidFill>
              <a:latin typeface="Arial"/>
            </a:endParaRPr>
          </a:p>
          <a:p>
            <a:pPr marL="457200" indent="-457200" algn="just">
              <a:lnSpc>
                <a:spcPct val="100000"/>
              </a:lnSpc>
              <a:buClr>
                <a:srgbClr val="325a72"/>
              </a:buClr>
              <a:buFont typeface="OpenSymbol"/>
              <a:buAutoNum type="arabicPeriod"/>
            </a:pPr>
            <a:r>
              <a:rPr b="1" lang="ru-RU" sz="2500" spc="-1" strike="noStrike">
                <a:solidFill>
                  <a:srgbClr val="325a72"/>
                </a:solidFill>
                <a:latin typeface="Corbel"/>
              </a:rPr>
              <a:t>Анонимно:       </a:t>
            </a:r>
            <a:r>
              <a:rPr b="1" lang="en-US" sz="2500" spc="-1" strike="noStrike">
                <a:solidFill>
                  <a:srgbClr val="325a72"/>
                </a:solidFill>
                <a:latin typeface="Corbel"/>
              </a:rPr>
              <a:t>Telegram-</a:t>
            </a:r>
            <a:r>
              <a:rPr b="1" lang="ru-RU" sz="2500" spc="-1" strike="noStrike">
                <a:solidFill>
                  <a:srgbClr val="325a72"/>
                </a:solidFill>
                <a:latin typeface="Corbel"/>
              </a:rPr>
              <a:t>бот «</a:t>
            </a:r>
            <a:r>
              <a:rPr b="1" lang="en-US" sz="2500" spc="-1" strike="noStrike">
                <a:solidFill>
                  <a:srgbClr val="325a72"/>
                </a:solidFill>
                <a:latin typeface="Corbel"/>
              </a:rPr>
              <a:t>@ExtremizmKuz_bot</a:t>
            </a:r>
            <a:r>
              <a:rPr b="1" lang="ru-RU" sz="2500" spc="-1" strike="noStrike">
                <a:solidFill>
                  <a:srgbClr val="325a72"/>
                </a:solidFill>
                <a:latin typeface="Corbel"/>
              </a:rPr>
              <a:t>».</a:t>
            </a:r>
            <a:endParaRPr b="0" lang="ru-RU" sz="2500" spc="-1" strike="noStrike">
              <a:solidFill>
                <a:srgbClr val="000000"/>
              </a:solidFill>
              <a:latin typeface="Arial"/>
            </a:endParaRPr>
          </a:p>
          <a:p>
            <a:pPr algn="just">
              <a:lnSpc>
                <a:spcPct val="100000"/>
              </a:lnSpc>
            </a:pPr>
            <a:endParaRPr b="0" lang="ru-RU"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Box 1"/>
          <p:cNvSpPr/>
          <p:nvPr/>
        </p:nvSpPr>
        <p:spPr>
          <a:xfrm>
            <a:off x="1000080" y="500040"/>
            <a:ext cx="72147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3600" spc="-1" strike="noStrike">
                <a:solidFill>
                  <a:srgbClr val="ffffff"/>
                </a:solidFill>
                <a:latin typeface="Corbel"/>
              </a:rPr>
              <a:t>Понятие экстремизма</a:t>
            </a:r>
            <a:endParaRPr b="0" lang="ru-RU" sz="3600" spc="-1" strike="noStrike">
              <a:solidFill>
                <a:srgbClr val="000000"/>
              </a:solidFill>
              <a:latin typeface="Arial"/>
            </a:endParaRPr>
          </a:p>
        </p:txBody>
      </p:sp>
      <p:sp>
        <p:nvSpPr>
          <p:cNvPr id="44" name="Rectangle 1"/>
          <p:cNvSpPr/>
          <p:nvPr/>
        </p:nvSpPr>
        <p:spPr>
          <a:xfrm>
            <a:off x="571320" y="2423880"/>
            <a:ext cx="8143560" cy="2223720"/>
          </a:xfrm>
          <a:prstGeom prst="rect">
            <a:avLst/>
          </a:prstGeom>
          <a:noFill/>
          <a:ln w="9525">
            <a:noFill/>
          </a:ln>
        </p:spPr>
        <p:style>
          <a:lnRef idx="0"/>
          <a:fillRef idx="0"/>
          <a:effectRef idx="0"/>
          <a:fontRef idx="minor"/>
        </p:style>
        <p:txBody>
          <a:bodyPr numCol="1" spcCol="0" anchor="ctr">
            <a:spAutoFit/>
          </a:bodyPr>
          <a:p>
            <a:pPr algn="just">
              <a:lnSpc>
                <a:spcPct val="100000"/>
              </a:lnSpc>
              <a:tabLst>
                <a:tab algn="l" pos="0"/>
              </a:tabLst>
            </a:pPr>
            <a:r>
              <a:rPr b="1" lang="ru-RU" sz="2800" spc="-1" strike="noStrike">
                <a:solidFill>
                  <a:srgbClr val="325a72"/>
                </a:solidFill>
                <a:latin typeface="Corbel"/>
                <a:ea typeface="Times New Roman"/>
              </a:rPr>
              <a:t>Экстремизм </a:t>
            </a:r>
            <a:r>
              <a:rPr b="0" lang="ru-RU" sz="2800" spc="-1" strike="noStrike">
                <a:solidFill>
                  <a:srgbClr val="325a72"/>
                </a:solidFill>
                <a:latin typeface="Corbel"/>
                <a:ea typeface="Times New Roman"/>
              </a:rPr>
              <a:t>– (от лат. extremus – «крайний») ассоциируется с приверженностью к крайним взглядам и действиям, радикально отрицающим существующие нормы и правила. </a:t>
            </a:r>
            <a:endParaRPr b="0" lang="ru-RU" sz="2800" spc="-1" strike="noStrike">
              <a:solidFill>
                <a:srgbClr val="000000"/>
              </a:solidFill>
              <a:latin typeface="Arial"/>
            </a:endParaRPr>
          </a:p>
        </p:txBody>
      </p:sp>
      <p:pic>
        <p:nvPicPr>
          <p:cNvPr id="45" name="Picture 2" descr="C:\Users\Olga\Desktop\для ГИП\наклейки терроризму нет\стикеры\экстремизмунет.png"/>
          <p:cNvPicPr/>
          <p:nvPr/>
        </p:nvPicPr>
        <p:blipFill>
          <a:blip r:embed="rId1"/>
          <a:stretch/>
        </p:blipFill>
        <p:spPr>
          <a:xfrm>
            <a:off x="7215120" y="5072040"/>
            <a:ext cx="1580760" cy="15807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Прямоугольник 1"/>
          <p:cNvSpPr/>
          <p:nvPr/>
        </p:nvSpPr>
        <p:spPr>
          <a:xfrm>
            <a:off x="1571760" y="571320"/>
            <a:ext cx="6143400" cy="175032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200" spc="-1" strike="noStrike">
                <a:solidFill>
                  <a:srgbClr val="ffffff"/>
                </a:solidFill>
                <a:latin typeface="Corbel"/>
              </a:rPr>
              <a:t>Федеральный закон от 25 июля 2002 г. N 114-ФЗ </a:t>
            </a:r>
            <a:endParaRPr b="0" lang="ru-RU" sz="2200" spc="-1" strike="noStrike">
              <a:solidFill>
                <a:srgbClr val="000000"/>
              </a:solidFill>
              <a:latin typeface="Arial"/>
            </a:endParaRPr>
          </a:p>
          <a:p>
            <a:pPr algn="ctr">
              <a:lnSpc>
                <a:spcPct val="100000"/>
              </a:lnSpc>
            </a:pPr>
            <a:endParaRPr b="0" lang="ru-RU" sz="700" spc="-1" strike="noStrike">
              <a:solidFill>
                <a:srgbClr val="000000"/>
              </a:solidFill>
              <a:latin typeface="Arial"/>
            </a:endParaRPr>
          </a:p>
          <a:p>
            <a:pPr algn="ctr">
              <a:lnSpc>
                <a:spcPct val="100000"/>
              </a:lnSpc>
            </a:pPr>
            <a:r>
              <a:rPr b="1" lang="ru-RU" sz="1800" spc="-1" strike="noStrike">
                <a:solidFill>
                  <a:srgbClr val="ffffff"/>
                </a:solidFill>
                <a:latin typeface="Corbel"/>
              </a:rPr>
              <a:t>"О противодействии экстремистской деятельности"</a:t>
            </a:r>
            <a:br>
              <a:rPr sz="2200"/>
            </a:br>
            <a:endParaRPr b="0" lang="ru-RU" sz="1800" spc="-1" strike="noStrike">
              <a:solidFill>
                <a:srgbClr val="000000"/>
              </a:solidFill>
              <a:latin typeface="Arial"/>
            </a:endParaRPr>
          </a:p>
        </p:txBody>
      </p:sp>
      <p:sp>
        <p:nvSpPr>
          <p:cNvPr id="47" name="Rectangle 1"/>
          <p:cNvSpPr/>
          <p:nvPr/>
        </p:nvSpPr>
        <p:spPr>
          <a:xfrm>
            <a:off x="683640" y="2022840"/>
            <a:ext cx="4680000" cy="3257280"/>
          </a:xfrm>
          <a:prstGeom prst="rect">
            <a:avLst/>
          </a:prstGeom>
          <a:noFill/>
          <a:ln w="9525">
            <a:noFill/>
          </a:ln>
        </p:spPr>
        <p:style>
          <a:lnRef idx="0"/>
          <a:fillRef idx="0"/>
          <a:effectRef idx="0"/>
          <a:fontRef idx="minor"/>
        </p:style>
        <p:txBody>
          <a:bodyPr lIns="90000" rIns="90000" tIns="45000" bIns="45000" anchor="ctr">
            <a:spAutoFit/>
          </a:bodyPr>
          <a:p>
            <a:pPr>
              <a:lnSpc>
                <a:spcPct val="100000"/>
              </a:lnSpc>
            </a:pPr>
            <a:r>
              <a:rPr b="0" lang="ru-RU" sz="2600" spc="-1" strike="noStrike">
                <a:solidFill>
                  <a:srgbClr val="325a72"/>
                </a:solidFill>
                <a:latin typeface="Corbel"/>
              </a:rPr>
              <a:t>Определяет правовые организационные основы противодействия экстремистской деятельности и устанавливает ответственность за ее совершение</a:t>
            </a:r>
            <a:endParaRPr b="0" lang="ru-RU" sz="2600" spc="-1" strike="noStrike">
              <a:solidFill>
                <a:srgbClr val="000000"/>
              </a:solidFill>
              <a:latin typeface="Arial"/>
            </a:endParaRPr>
          </a:p>
        </p:txBody>
      </p:sp>
      <p:pic>
        <p:nvPicPr>
          <p:cNvPr id="48" name="Picture 2" descr="C:\Users\Olga\Desktop\unnaed.png"/>
          <p:cNvPicPr/>
          <p:nvPr/>
        </p:nvPicPr>
        <p:blipFill>
          <a:blip r:embed="rId1"/>
          <a:stretch/>
        </p:blipFill>
        <p:spPr>
          <a:xfrm>
            <a:off x="5500800" y="2214720"/>
            <a:ext cx="3071520" cy="30715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Прямоугольник 1"/>
          <p:cNvSpPr/>
          <p:nvPr/>
        </p:nvSpPr>
        <p:spPr>
          <a:xfrm>
            <a:off x="2627640" y="476640"/>
            <a:ext cx="4674960" cy="1186920"/>
          </a:xfrm>
          <a:prstGeom prst="rect">
            <a:avLst/>
          </a:prstGeom>
          <a:noFill/>
          <a:ln w="9525">
            <a:noFill/>
          </a:ln>
        </p:spPr>
        <p:style>
          <a:lnRef idx="0"/>
          <a:fillRef idx="0"/>
          <a:effectRef idx="0"/>
          <a:fontRef idx="minor"/>
        </p:style>
        <p:txBody>
          <a:bodyPr lIns="90000" rIns="90000" tIns="45000" bIns="45000" anchor="t">
            <a:spAutoFit/>
          </a:bodyPr>
          <a:p>
            <a:pPr>
              <a:lnSpc>
                <a:spcPct val="100000"/>
              </a:lnSpc>
            </a:pPr>
            <a:r>
              <a:rPr b="1" lang="ru-RU" sz="3600" spc="-1" strike="noStrike">
                <a:solidFill>
                  <a:srgbClr val="ffffff"/>
                </a:solidFill>
                <a:latin typeface="Corbel"/>
              </a:rPr>
              <a:t>Виды экстремизма </a:t>
            </a:r>
            <a:endParaRPr b="0" lang="ru-RU" sz="3600" spc="-1" strike="noStrike">
              <a:solidFill>
                <a:srgbClr val="000000"/>
              </a:solidFill>
              <a:latin typeface="Arial"/>
            </a:endParaRPr>
          </a:p>
        </p:txBody>
      </p:sp>
      <p:sp>
        <p:nvSpPr>
          <p:cNvPr id="50" name="Прямоугольник 4"/>
          <p:cNvSpPr/>
          <p:nvPr/>
        </p:nvSpPr>
        <p:spPr>
          <a:xfrm>
            <a:off x="199080" y="1783800"/>
            <a:ext cx="270180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Религиозный</a:t>
            </a:r>
            <a:endParaRPr b="0" lang="ru-RU" sz="2600" spc="-1" strike="noStrike">
              <a:solidFill>
                <a:srgbClr val="000000"/>
              </a:solidFill>
              <a:latin typeface="Arial"/>
            </a:endParaRPr>
          </a:p>
        </p:txBody>
      </p:sp>
      <p:sp>
        <p:nvSpPr>
          <p:cNvPr id="51" name="Прямоугольник 5"/>
          <p:cNvSpPr/>
          <p:nvPr/>
        </p:nvSpPr>
        <p:spPr>
          <a:xfrm>
            <a:off x="2955600" y="1769760"/>
            <a:ext cx="291672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Политический</a:t>
            </a:r>
            <a:endParaRPr b="0" lang="ru-RU" sz="2600" spc="-1" strike="noStrike">
              <a:solidFill>
                <a:srgbClr val="000000"/>
              </a:solidFill>
              <a:latin typeface="Arial"/>
            </a:endParaRPr>
          </a:p>
        </p:txBody>
      </p:sp>
      <p:sp>
        <p:nvSpPr>
          <p:cNvPr id="52" name="Прямоугольник 6"/>
          <p:cNvSpPr/>
          <p:nvPr/>
        </p:nvSpPr>
        <p:spPr>
          <a:xfrm>
            <a:off x="5780160" y="1769760"/>
            <a:ext cx="304488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Национальный</a:t>
            </a:r>
            <a:endParaRPr b="0" lang="ru-RU" sz="2600" spc="-1" strike="noStrike">
              <a:solidFill>
                <a:srgbClr val="000000"/>
              </a:solidFill>
              <a:latin typeface="Arial"/>
            </a:endParaRPr>
          </a:p>
        </p:txBody>
      </p:sp>
      <p:pic>
        <p:nvPicPr>
          <p:cNvPr id="53" name="Picture 9" descr="D:\Download\INDONESIA_-_fondamentalisti_assaltano_ok.jpg"/>
          <p:cNvPicPr/>
          <p:nvPr/>
        </p:nvPicPr>
        <p:blipFill>
          <a:blip r:embed="rId1">
            <a:lum contrast="20000"/>
          </a:blip>
          <a:stretch/>
        </p:blipFill>
        <p:spPr>
          <a:xfrm>
            <a:off x="410040" y="2341080"/>
            <a:ext cx="2229120" cy="144756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pic>
        <p:nvPicPr>
          <p:cNvPr id="54" name="Picture 10" descr="D:\Download\a7ab424c5a_4442813_12341602.jpg"/>
          <p:cNvPicPr/>
          <p:nvPr/>
        </p:nvPicPr>
        <p:blipFill>
          <a:blip r:embed="rId2">
            <a:lum contrast="20000"/>
          </a:blip>
          <a:stretch/>
        </p:blipFill>
        <p:spPr>
          <a:xfrm>
            <a:off x="6113520" y="2276280"/>
            <a:ext cx="2292480" cy="152856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55" name="Прямоугольник 14"/>
          <p:cNvSpPr/>
          <p:nvPr/>
        </p:nvSpPr>
        <p:spPr>
          <a:xfrm>
            <a:off x="1395000" y="3933000"/>
            <a:ext cx="278424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Молодежный</a:t>
            </a:r>
            <a:endParaRPr b="0" lang="ru-RU" sz="2600" spc="-1" strike="noStrike">
              <a:solidFill>
                <a:srgbClr val="000000"/>
              </a:solidFill>
              <a:latin typeface="Arial"/>
            </a:endParaRPr>
          </a:p>
        </p:txBody>
      </p:sp>
      <p:sp>
        <p:nvSpPr>
          <p:cNvPr id="56" name="Прямоугольник 15"/>
          <p:cNvSpPr/>
          <p:nvPr/>
        </p:nvSpPr>
        <p:spPr>
          <a:xfrm>
            <a:off x="4388760" y="3949200"/>
            <a:ext cx="338292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Идеологический</a:t>
            </a:r>
            <a:endParaRPr b="0" lang="ru-RU" sz="2600" spc="-1" strike="noStrike">
              <a:solidFill>
                <a:srgbClr val="000000"/>
              </a:solidFill>
              <a:latin typeface="Arial"/>
            </a:endParaRPr>
          </a:p>
        </p:txBody>
      </p:sp>
      <p:pic>
        <p:nvPicPr>
          <p:cNvPr id="57" name="Picture 4" descr="C:\Users\nesyshka\Desktop\Снимок.PNG"/>
          <p:cNvPicPr/>
          <p:nvPr/>
        </p:nvPicPr>
        <p:blipFill>
          <a:blip r:embed="rId3"/>
          <a:stretch/>
        </p:blipFill>
        <p:spPr>
          <a:xfrm>
            <a:off x="3314160" y="2292480"/>
            <a:ext cx="2257920" cy="1512720"/>
          </a:xfrm>
          <a:prstGeom prst="rect">
            <a:avLst/>
          </a:prstGeom>
          <a:ln w="0">
            <a:noFill/>
          </a:ln>
        </p:spPr>
      </p:pic>
      <p:cxnSp>
        <p:nvCxnSpPr>
          <p:cNvPr id="58" name="Прямая со стрелкой 23"/>
          <p:cNvCxnSpPr/>
          <p:nvPr/>
        </p:nvCxnSpPr>
        <p:spPr>
          <a:xfrm flipH="1">
            <a:off x="2051640" y="1432800"/>
            <a:ext cx="513000" cy="432720"/>
          </a:xfrm>
          <a:prstGeom prst="straightConnector1">
            <a:avLst/>
          </a:prstGeom>
          <a:ln>
            <a:solidFill>
              <a:srgbClr val="4bacc6"/>
            </a:solidFill>
            <a:round/>
            <a:tailEnd len="med" type="arrow" w="med"/>
          </a:ln>
        </p:spPr>
      </p:cxnSp>
      <p:cxnSp>
        <p:nvCxnSpPr>
          <p:cNvPr id="59" name="Прямая со стрелкой 25"/>
          <p:cNvCxnSpPr/>
          <p:nvPr/>
        </p:nvCxnSpPr>
        <p:spPr>
          <a:xfrm flipH="1">
            <a:off x="2915640" y="1431720"/>
            <a:ext cx="98640" cy="2517480"/>
          </a:xfrm>
          <a:prstGeom prst="straightConnector1">
            <a:avLst/>
          </a:prstGeom>
          <a:ln>
            <a:solidFill>
              <a:srgbClr val="4bacc6"/>
            </a:solidFill>
            <a:round/>
            <a:tailEnd len="med" type="arrow" w="med"/>
          </a:ln>
        </p:spPr>
      </p:cxnSp>
      <p:cxnSp>
        <p:nvCxnSpPr>
          <p:cNvPr id="60" name="Прямая со стрелкой 29"/>
          <p:cNvCxnSpPr/>
          <p:nvPr/>
        </p:nvCxnSpPr>
        <p:spPr>
          <a:xfrm>
            <a:off x="4288320" y="1467720"/>
            <a:ext cx="360" cy="396360"/>
          </a:xfrm>
          <a:prstGeom prst="straightConnector1">
            <a:avLst/>
          </a:prstGeom>
          <a:ln>
            <a:solidFill>
              <a:srgbClr val="4bacc6"/>
            </a:solidFill>
            <a:round/>
            <a:tailEnd len="med" type="arrow" w="med"/>
          </a:ln>
        </p:spPr>
      </p:cxnSp>
      <p:cxnSp>
        <p:nvCxnSpPr>
          <p:cNvPr id="61" name="Прямая со стрелкой 32"/>
          <p:cNvCxnSpPr/>
          <p:nvPr/>
        </p:nvCxnSpPr>
        <p:spPr>
          <a:xfrm>
            <a:off x="5760360" y="1467720"/>
            <a:ext cx="36000" cy="2465640"/>
          </a:xfrm>
          <a:prstGeom prst="straightConnector1">
            <a:avLst/>
          </a:prstGeom>
          <a:ln>
            <a:solidFill>
              <a:srgbClr val="4bacc6"/>
            </a:solidFill>
            <a:round/>
            <a:tailEnd len="med" type="arrow" w="med"/>
          </a:ln>
        </p:spPr>
      </p:cxnSp>
      <p:cxnSp>
        <p:nvCxnSpPr>
          <p:cNvPr id="62" name="Прямая со стрелкой 35"/>
          <p:cNvCxnSpPr/>
          <p:nvPr/>
        </p:nvCxnSpPr>
        <p:spPr>
          <a:xfrm>
            <a:off x="7100640" y="1431720"/>
            <a:ext cx="318600" cy="432360"/>
          </a:xfrm>
          <a:prstGeom prst="straightConnector1">
            <a:avLst/>
          </a:prstGeom>
          <a:ln>
            <a:solidFill>
              <a:srgbClr val="4bacc6"/>
            </a:solidFill>
            <a:round/>
            <a:tailEnd len="med" type="arrow" w="med"/>
          </a:ln>
        </p:spPr>
      </p:cxnSp>
      <p:pic>
        <p:nvPicPr>
          <p:cNvPr id="63" name="Picture 5" descr="C:\Users\nesyshka\Desktop\Снимок.PNG"/>
          <p:cNvPicPr/>
          <p:nvPr/>
        </p:nvPicPr>
        <p:blipFill>
          <a:blip r:embed="rId4"/>
          <a:stretch/>
        </p:blipFill>
        <p:spPr>
          <a:xfrm>
            <a:off x="4734360" y="4415040"/>
            <a:ext cx="2692080" cy="1756440"/>
          </a:xfrm>
          <a:prstGeom prst="rect">
            <a:avLst/>
          </a:prstGeom>
          <a:ln w="0">
            <a:noFill/>
          </a:ln>
        </p:spPr>
      </p:pic>
      <p:pic>
        <p:nvPicPr>
          <p:cNvPr id="64" name="Picture 6" descr="C:\Users\nesyshka\Desktop\photo_2020-10-26_15-09-48.jpg"/>
          <p:cNvPicPr/>
          <p:nvPr/>
        </p:nvPicPr>
        <p:blipFill>
          <a:blip r:embed="rId5"/>
          <a:stretch/>
        </p:blipFill>
        <p:spPr>
          <a:xfrm>
            <a:off x="1549800" y="4415760"/>
            <a:ext cx="2304000" cy="1755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Уголовная ответственность</a:t>
            </a:r>
            <a:endParaRPr b="0" lang="ru-RU" sz="2400" spc="-1" strike="noStrike">
              <a:solidFill>
                <a:srgbClr val="000000"/>
              </a:solidFill>
              <a:latin typeface="Arial"/>
            </a:endParaRPr>
          </a:p>
        </p:txBody>
      </p:sp>
      <p:sp>
        <p:nvSpPr>
          <p:cNvPr id="66" name="Прямоугольник 2"/>
          <p:cNvSpPr/>
          <p:nvPr/>
        </p:nvSpPr>
        <p:spPr>
          <a:xfrm>
            <a:off x="683640" y="1700640"/>
            <a:ext cx="5976360" cy="48765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000" spc="-1" strike="noStrike">
                <a:solidFill>
                  <a:srgbClr val="325a72"/>
                </a:solidFill>
                <a:latin typeface="Corbel"/>
              </a:rPr>
              <a:t>Статья </a:t>
            </a:r>
            <a:r>
              <a:rPr b="1" lang="ru-RU" sz="2000" spc="-1" strike="noStrike">
                <a:solidFill>
                  <a:srgbClr val="325a72"/>
                </a:solidFill>
                <a:latin typeface="Times New Roman"/>
              </a:rPr>
              <a:t>280 </a:t>
            </a:r>
            <a:r>
              <a:rPr b="1" lang="ru-RU" sz="2000" spc="-1" strike="noStrike">
                <a:solidFill>
                  <a:srgbClr val="325a72"/>
                </a:solidFill>
                <a:latin typeface="Corbel"/>
              </a:rPr>
              <a:t> УК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orbel"/>
              </a:rPr>
              <a:t>Публичные призывы к осуществлению экстремистской деятельности (до 5 лет лишения свободы)</a:t>
            </a:r>
            <a:endParaRPr b="0" lang="ru-RU" sz="2000" spc="-1" strike="noStrike">
              <a:solidFill>
                <a:srgbClr val="000000"/>
              </a:solidFill>
              <a:latin typeface="Arial"/>
            </a:endParaRPr>
          </a:p>
          <a:p>
            <a:pPr algn="just">
              <a:lnSpc>
                <a:spcPct val="100000"/>
              </a:lnSpc>
            </a:pPr>
            <a:r>
              <a:rPr b="1" lang="ru-RU" sz="2000" spc="-1" strike="noStrike">
                <a:solidFill>
                  <a:srgbClr val="325a72"/>
                </a:solidFill>
                <a:latin typeface="Corbel"/>
              </a:rPr>
              <a:t>Статья</a:t>
            </a:r>
            <a:r>
              <a:rPr b="1" lang="ru-RU" sz="2000" spc="-1" strike="noStrike">
                <a:solidFill>
                  <a:srgbClr val="325a72"/>
                </a:solidFill>
                <a:latin typeface="Times New Roman"/>
              </a:rPr>
              <a:t> 282 </a:t>
            </a:r>
            <a:r>
              <a:rPr b="1" lang="ru-RU" sz="2000" spc="-1" strike="noStrike">
                <a:solidFill>
                  <a:srgbClr val="325a72"/>
                </a:solidFill>
                <a:latin typeface="Corbel"/>
              </a:rPr>
              <a:t>УК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orbel"/>
              </a:rPr>
              <a:t>Возбуждение ненависти либо вражды, а равно унижение человеческого достоинства (до 6 лет лишения свободы)</a:t>
            </a:r>
            <a:endParaRPr b="0" lang="ru-RU" sz="2000" spc="-1" strike="noStrike">
              <a:solidFill>
                <a:srgbClr val="000000"/>
              </a:solidFill>
              <a:latin typeface="Arial"/>
            </a:endParaRPr>
          </a:p>
          <a:p>
            <a:pPr algn="just">
              <a:lnSpc>
                <a:spcPct val="100000"/>
              </a:lnSpc>
            </a:pPr>
            <a:r>
              <a:rPr b="1" lang="ru-RU" sz="2000" spc="-1" strike="noStrike">
                <a:solidFill>
                  <a:srgbClr val="325a72"/>
                </a:solidFill>
                <a:latin typeface="Corbel"/>
              </a:rPr>
              <a:t>Статья </a:t>
            </a:r>
            <a:r>
              <a:rPr b="1" lang="ru-RU" sz="2000" spc="-1" strike="noStrike">
                <a:solidFill>
                  <a:srgbClr val="325a72"/>
                </a:solidFill>
                <a:latin typeface="Times New Roman"/>
              </a:rPr>
              <a:t> 282 .1</a:t>
            </a:r>
            <a:r>
              <a:rPr b="1" lang="en-US" sz="2000" spc="-1" strike="noStrike">
                <a:solidFill>
                  <a:srgbClr val="325a72"/>
                </a:solidFill>
                <a:latin typeface="Corbel"/>
              </a:rPr>
              <a:t> </a:t>
            </a:r>
            <a:r>
              <a:rPr b="1" lang="ru-RU" sz="2000" spc="-1" strike="noStrike">
                <a:solidFill>
                  <a:srgbClr val="325a72"/>
                </a:solidFill>
                <a:latin typeface="Corbel"/>
              </a:rPr>
              <a:t>УК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orbel"/>
              </a:rPr>
              <a:t>Организация экстремистского сообщества (до 2 лет лишения свободы)</a:t>
            </a:r>
            <a:endParaRPr b="0" lang="ru-RU" sz="2000" spc="-1" strike="noStrike">
              <a:solidFill>
                <a:srgbClr val="000000"/>
              </a:solidFill>
              <a:latin typeface="Arial"/>
            </a:endParaRPr>
          </a:p>
          <a:p>
            <a:pPr algn="just">
              <a:lnSpc>
                <a:spcPct val="100000"/>
              </a:lnSpc>
            </a:pPr>
            <a:r>
              <a:rPr b="1" lang="ru-RU" sz="2000" spc="-1" strike="noStrike">
                <a:solidFill>
                  <a:srgbClr val="325a72"/>
                </a:solidFill>
                <a:latin typeface="Corbel"/>
              </a:rPr>
              <a:t>Статья </a:t>
            </a:r>
            <a:r>
              <a:rPr b="1" lang="ru-RU" sz="2000" spc="-1" strike="noStrike">
                <a:solidFill>
                  <a:srgbClr val="325a72"/>
                </a:solidFill>
                <a:latin typeface="Times New Roman"/>
              </a:rPr>
              <a:t> 282 .2</a:t>
            </a:r>
            <a:r>
              <a:rPr b="1" lang="ru-RU" sz="2000" spc="-1" strike="noStrike">
                <a:solidFill>
                  <a:srgbClr val="325a72"/>
                </a:solidFill>
                <a:latin typeface="Corbel"/>
              </a:rPr>
              <a:t> УК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orbel"/>
              </a:rPr>
              <a:t>Организация деятельности экстремистской организации (до 12 лет лишения свободы </a:t>
            </a:r>
            <a:r>
              <a:rPr b="0" lang="ru-RU" sz="2000" spc="-1" strike="noStrike">
                <a:solidFill>
                  <a:srgbClr val="325a72"/>
                </a:solidFill>
                <a:latin typeface="Calibri"/>
              </a:rPr>
              <a:t>+ штраф до 700 000 рублей</a:t>
            </a:r>
            <a:r>
              <a:rPr b="0" lang="ru-RU" sz="2000" spc="-1" strike="noStrike">
                <a:solidFill>
                  <a:srgbClr val="325a72"/>
                </a:solidFill>
                <a:latin typeface="Corbel"/>
              </a:rPr>
              <a:t>)</a:t>
            </a:r>
            <a:endParaRPr b="0" lang="ru-RU" sz="20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p:txBody>
      </p:sp>
      <p:pic>
        <p:nvPicPr>
          <p:cNvPr id="67" name="Picture 2" descr="C:\Users\Olga\Desktop\unname.png"/>
          <p:cNvPicPr/>
          <p:nvPr/>
        </p:nvPicPr>
        <p:blipFill>
          <a:blip r:embed="rId1"/>
          <a:stretch/>
        </p:blipFill>
        <p:spPr>
          <a:xfrm>
            <a:off x="6465960" y="2428920"/>
            <a:ext cx="2857320" cy="2857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Уголовная ответственность</a:t>
            </a:r>
            <a:endParaRPr b="0" lang="ru-RU" sz="2400" spc="-1" strike="noStrike">
              <a:solidFill>
                <a:srgbClr val="000000"/>
              </a:solidFill>
              <a:latin typeface="Arial"/>
            </a:endParaRPr>
          </a:p>
        </p:txBody>
      </p:sp>
      <p:sp>
        <p:nvSpPr>
          <p:cNvPr id="69" name="Прямоугольник 2"/>
          <p:cNvSpPr/>
          <p:nvPr/>
        </p:nvSpPr>
        <p:spPr>
          <a:xfrm>
            <a:off x="683640" y="1700640"/>
            <a:ext cx="5976360" cy="42667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000" spc="-1" strike="noStrike">
                <a:solidFill>
                  <a:srgbClr val="325a72"/>
                </a:solidFill>
                <a:latin typeface="Corbel"/>
              </a:rPr>
              <a:t>Статья </a:t>
            </a:r>
            <a:r>
              <a:rPr b="1" lang="ru-RU" sz="2000" spc="-1" strike="noStrike">
                <a:solidFill>
                  <a:srgbClr val="325a72"/>
                </a:solidFill>
                <a:latin typeface="Times New Roman"/>
              </a:rPr>
              <a:t>205.1 </a:t>
            </a:r>
            <a:r>
              <a:rPr b="1" lang="ru-RU" sz="2000" spc="-1" strike="noStrike">
                <a:solidFill>
                  <a:srgbClr val="325a72"/>
                </a:solidFill>
                <a:latin typeface="Corbel"/>
              </a:rPr>
              <a:t> УК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alibri"/>
              </a:rPr>
              <a:t>Содействие террористической деятельности Склонение, вербовка, вовлечение, финансирование (до 12 лет лишения свободы) </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a:lnSpc>
                <a:spcPct val="100000"/>
              </a:lnSpc>
            </a:pPr>
            <a:r>
              <a:rPr b="0" lang="ru-RU" sz="2000" spc="-1" strike="noStrike">
                <a:solidFill>
                  <a:srgbClr val="325a72"/>
                </a:solidFill>
                <a:latin typeface="Calibri"/>
              </a:rPr>
              <a:t>Статья </a:t>
            </a:r>
            <a:r>
              <a:rPr b="1" lang="ru-RU" sz="2000" spc="-1" strike="noStrike">
                <a:solidFill>
                  <a:srgbClr val="325a72"/>
                </a:solidFill>
                <a:latin typeface="Calibri"/>
              </a:rPr>
              <a:t>205.2</a:t>
            </a:r>
            <a:r>
              <a:rPr b="0" lang="ru-RU" sz="2000" spc="-1" strike="noStrike">
                <a:solidFill>
                  <a:srgbClr val="325a72"/>
                </a:solidFill>
                <a:latin typeface="Calibri"/>
              </a:rPr>
              <a:t> </a:t>
            </a:r>
            <a:r>
              <a:rPr b="1" lang="ru-RU" sz="2000" spc="-1" strike="noStrike">
                <a:solidFill>
                  <a:srgbClr val="325a72"/>
                </a:solidFill>
                <a:latin typeface="Corbel"/>
              </a:rPr>
              <a:t>УК РФ</a:t>
            </a:r>
            <a:endParaRPr b="0" lang="ru-RU" sz="2000" spc="-1" strike="noStrike">
              <a:solidFill>
                <a:srgbClr val="000000"/>
              </a:solidFill>
              <a:latin typeface="Arial"/>
            </a:endParaRPr>
          </a:p>
          <a:p>
            <a:pPr>
              <a:lnSpc>
                <a:spcPct val="100000"/>
              </a:lnSpc>
            </a:pPr>
            <a:r>
              <a:rPr b="0" lang="ru-RU" sz="2000" spc="-1" strike="noStrike">
                <a:solidFill>
                  <a:srgbClr val="325a72"/>
                </a:solidFill>
                <a:latin typeface="Calibri"/>
              </a:rPr>
              <a:t>Публичные призывы к осуществлению террористической деятельности, публичное оправдание терроризма или пропаганда терроризма» (до 7 лет лишения свободы)</a:t>
            </a:r>
            <a:endParaRPr b="0" lang="ru-RU" sz="2000" spc="-1" strike="noStrike">
              <a:solidFill>
                <a:srgbClr val="000000"/>
              </a:solidFill>
              <a:latin typeface="Arial"/>
            </a:endParaRPr>
          </a:p>
          <a:p>
            <a:pPr>
              <a:lnSpc>
                <a:spcPct val="100000"/>
              </a:lnSpc>
            </a:pPr>
            <a:endParaRPr b="0" lang="ru-RU" sz="2000" spc="-1" strike="noStrike">
              <a:solidFill>
                <a:srgbClr val="000000"/>
              </a:solidFill>
              <a:latin typeface="Arial"/>
            </a:endParaRPr>
          </a:p>
          <a:p>
            <a:pPr>
              <a:lnSpc>
                <a:spcPct val="100000"/>
              </a:lnSpc>
            </a:pPr>
            <a:r>
              <a:rPr b="0" lang="ru-RU" sz="2000" spc="-1" strike="noStrike">
                <a:solidFill>
                  <a:srgbClr val="325a72"/>
                </a:solidFill>
                <a:latin typeface="Calibri"/>
              </a:rPr>
              <a:t>Статья </a:t>
            </a:r>
            <a:r>
              <a:rPr b="1" lang="ru-RU" sz="2000" spc="-1" strike="noStrike">
                <a:solidFill>
                  <a:srgbClr val="325a72"/>
                </a:solidFill>
                <a:latin typeface="Calibri"/>
              </a:rPr>
              <a:t>354.1 </a:t>
            </a:r>
            <a:r>
              <a:rPr b="1" lang="ru-RU" sz="2000" spc="-1" strike="noStrike">
                <a:solidFill>
                  <a:srgbClr val="325a72"/>
                </a:solidFill>
                <a:latin typeface="Corbel"/>
              </a:rPr>
              <a:t>УК РФ</a:t>
            </a:r>
            <a:endParaRPr b="0" lang="ru-RU" sz="2000" spc="-1" strike="noStrike">
              <a:solidFill>
                <a:srgbClr val="000000"/>
              </a:solidFill>
              <a:latin typeface="Arial"/>
            </a:endParaRPr>
          </a:p>
          <a:p>
            <a:pPr>
              <a:lnSpc>
                <a:spcPct val="100000"/>
              </a:lnSpc>
            </a:pPr>
            <a:r>
              <a:rPr b="0" lang="ru-RU" sz="2000" spc="-1" strike="noStrike">
                <a:solidFill>
                  <a:srgbClr val="325a72"/>
                </a:solidFill>
                <a:latin typeface="Calibri"/>
              </a:rPr>
              <a:t>Реабилитация нацизма (до 5 лет лишение свободы)</a:t>
            </a:r>
            <a:endParaRPr b="0" lang="ru-RU" sz="2000" spc="-1" strike="noStrike">
              <a:solidFill>
                <a:srgbClr val="000000"/>
              </a:solidFill>
              <a:latin typeface="Arial"/>
            </a:endParaRPr>
          </a:p>
          <a:p>
            <a:pPr algn="just">
              <a:lnSpc>
                <a:spcPct val="100000"/>
              </a:lnSpc>
            </a:pPr>
            <a:endParaRPr b="0" lang="ru-RU" sz="1400" spc="-1" strike="noStrike">
              <a:solidFill>
                <a:srgbClr val="000000"/>
              </a:solidFill>
              <a:latin typeface="Arial"/>
            </a:endParaRPr>
          </a:p>
        </p:txBody>
      </p:sp>
      <p:pic>
        <p:nvPicPr>
          <p:cNvPr id="70" name="Picture 2" descr="C:\Users\nesyshka\Desktop\2382594023c5abb0990a86c7511584a2.jpg"/>
          <p:cNvPicPr/>
          <p:nvPr/>
        </p:nvPicPr>
        <p:blipFill>
          <a:blip r:embed="rId1"/>
          <a:srcRect l="8289" t="0" r="17157" b="0"/>
          <a:stretch/>
        </p:blipFill>
        <p:spPr>
          <a:xfrm>
            <a:off x="6300360" y="2800800"/>
            <a:ext cx="2415240" cy="24278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Административная ответственность</a:t>
            </a:r>
            <a:endParaRPr b="0" lang="ru-RU" sz="2400" spc="-1" strike="noStrike">
              <a:solidFill>
                <a:srgbClr val="000000"/>
              </a:solidFill>
              <a:latin typeface="Arial"/>
            </a:endParaRPr>
          </a:p>
        </p:txBody>
      </p:sp>
      <p:sp>
        <p:nvSpPr>
          <p:cNvPr id="72" name="Прямоугольник 2"/>
          <p:cNvSpPr/>
          <p:nvPr/>
        </p:nvSpPr>
        <p:spPr>
          <a:xfrm>
            <a:off x="548640" y="2061000"/>
            <a:ext cx="5976360" cy="4053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000" spc="-1" strike="noStrike">
                <a:solidFill>
                  <a:srgbClr val="325a72"/>
                </a:solidFill>
                <a:latin typeface="Corbel"/>
              </a:rPr>
              <a:t>Статья 20.3</a:t>
            </a:r>
            <a:r>
              <a:rPr b="1" lang="en-US" sz="2000" spc="-1" strike="noStrike">
                <a:solidFill>
                  <a:srgbClr val="325a72"/>
                </a:solidFill>
                <a:latin typeface="Corbel"/>
              </a:rPr>
              <a:t> </a:t>
            </a:r>
            <a:r>
              <a:rPr b="1" lang="ru-RU" sz="2000" spc="-1" strike="noStrike">
                <a:solidFill>
                  <a:srgbClr val="325a72"/>
                </a:solidFill>
                <a:latin typeface="Corbel"/>
              </a:rPr>
              <a:t>КоАП РФ</a:t>
            </a:r>
            <a:endParaRPr b="0" lang="ru-RU" sz="2000" spc="-1" strike="noStrike">
              <a:solidFill>
                <a:srgbClr val="000000"/>
              </a:solidFill>
              <a:latin typeface="Arial"/>
            </a:endParaRPr>
          </a:p>
          <a:p>
            <a:pPr algn="just">
              <a:lnSpc>
                <a:spcPct val="100000"/>
              </a:lnSpc>
            </a:pPr>
            <a:r>
              <a:rPr b="0" lang="ru-RU" sz="2000" spc="-1" strike="noStrike">
                <a:solidFill>
                  <a:srgbClr val="325a72"/>
                </a:solidFill>
                <a:latin typeface="Corbel"/>
              </a:rPr>
              <a:t>Пропаганда либо публичное демонстрирование нацистской атрибутики или символики, либо атрибутики или символики экстремистских организаций, либо иных атрибутики или символики, пропаганда либо публичное демонстрирование которых запрещены федеральными законами (штраф до 2000 рублей, либо арест до 15 суток)</a:t>
            </a: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p:txBody>
      </p:sp>
      <p:pic>
        <p:nvPicPr>
          <p:cNvPr id="73" name="Picture 2" descr="C:\Users\Olga\Desktop\unnam.png"/>
          <p:cNvPicPr/>
          <p:nvPr/>
        </p:nvPicPr>
        <p:blipFill>
          <a:blip r:embed="rId1"/>
          <a:stretch/>
        </p:blipFill>
        <p:spPr>
          <a:xfrm>
            <a:off x="6372360" y="2133000"/>
            <a:ext cx="2857320" cy="2857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Нацистская символика запрещена:</a:t>
            </a:r>
            <a:endParaRPr b="0" lang="ru-RU" sz="2400" spc="-1" strike="noStrike">
              <a:solidFill>
                <a:srgbClr val="000000"/>
              </a:solidFill>
              <a:latin typeface="Arial"/>
            </a:endParaRPr>
          </a:p>
        </p:txBody>
      </p:sp>
      <p:sp>
        <p:nvSpPr>
          <p:cNvPr id="75" name="Прямоугольник 2"/>
          <p:cNvSpPr/>
          <p:nvPr/>
        </p:nvSpPr>
        <p:spPr>
          <a:xfrm>
            <a:off x="323640" y="1772640"/>
            <a:ext cx="8415360" cy="191916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325a72"/>
              </a:buClr>
              <a:buFont typeface="OpenSymbol"/>
              <a:buChar char="-"/>
            </a:pPr>
            <a:r>
              <a:rPr b="1" lang="ru-RU" sz="2000" spc="-1" strike="noStrike">
                <a:solidFill>
                  <a:srgbClr val="325a72"/>
                </a:solidFill>
                <a:latin typeface="Times New Roman"/>
              </a:rPr>
              <a:t>Федеральным законом «Об увековечении Победы советского народа в ВОВ 1941-1945 годов» от 19.05.1995 № 80-ФЗ;</a:t>
            </a: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a:p>
            <a:pPr algn="just">
              <a:lnSpc>
                <a:spcPct val="100000"/>
              </a:lnSpc>
            </a:pPr>
            <a:r>
              <a:rPr b="1" lang="ru-RU" sz="2000" spc="-1" strike="noStrike">
                <a:solidFill>
                  <a:srgbClr val="325a72"/>
                </a:solidFill>
                <a:latin typeface="Times New Roman"/>
              </a:rPr>
              <a:t>- Федеральным законом «О противодействии экстремистской деятельности» от 25.07.2002 № 114-ФЗ.</a:t>
            </a:r>
            <a:endParaRPr b="0" lang="ru-RU" sz="2000" spc="-1" strike="noStrike">
              <a:solidFill>
                <a:srgbClr val="000000"/>
              </a:solidFill>
              <a:latin typeface="Arial"/>
            </a:endParaRPr>
          </a:p>
          <a:p>
            <a:pPr algn="just">
              <a:lnSpc>
                <a:spcPct val="100000"/>
              </a:lnSpc>
            </a:pPr>
            <a:endParaRPr b="0" lang="ru-RU" sz="2000" spc="-1" strike="noStrike">
              <a:solidFill>
                <a:srgbClr val="000000"/>
              </a:solidFill>
              <a:latin typeface="Arial"/>
            </a:endParaRPr>
          </a:p>
        </p:txBody>
      </p:sp>
      <p:pic>
        <p:nvPicPr>
          <p:cNvPr id="76" name="Picture 2" descr="C:\Users\nesyshka\Desktop\1471733.jpg"/>
          <p:cNvPicPr/>
          <p:nvPr/>
        </p:nvPicPr>
        <p:blipFill>
          <a:blip r:embed="rId1"/>
          <a:stretch/>
        </p:blipFill>
        <p:spPr>
          <a:xfrm>
            <a:off x="1481400" y="3699000"/>
            <a:ext cx="6452640" cy="2736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Прямоугольник 1"/>
          <p:cNvSpPr/>
          <p:nvPr/>
        </p:nvSpPr>
        <p:spPr>
          <a:xfrm>
            <a:off x="1071360" y="571320"/>
            <a:ext cx="7272000" cy="45540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ffff"/>
                </a:solidFill>
                <a:latin typeface="Corbel"/>
              </a:rPr>
              <a:t>ЗАПРЕЩЕНА</a:t>
            </a:r>
            <a:endParaRPr b="0" lang="ru-RU" sz="2400" spc="-1" strike="noStrike">
              <a:solidFill>
                <a:srgbClr val="000000"/>
              </a:solidFill>
              <a:latin typeface="Arial"/>
            </a:endParaRPr>
          </a:p>
        </p:txBody>
      </p:sp>
      <p:pic>
        <p:nvPicPr>
          <p:cNvPr id="78" name="Picture 2" descr="C:\Users\nesyshka\Desktop\Снимок.PNG"/>
          <p:cNvPicPr/>
          <p:nvPr/>
        </p:nvPicPr>
        <p:blipFill>
          <a:blip r:embed="rId1"/>
          <a:stretch/>
        </p:blipFill>
        <p:spPr>
          <a:xfrm>
            <a:off x="632160" y="4045680"/>
            <a:ext cx="2480400" cy="1936440"/>
          </a:xfrm>
          <a:prstGeom prst="rect">
            <a:avLst/>
          </a:prstGeom>
          <a:ln w="0">
            <a:noFill/>
          </a:ln>
        </p:spPr>
      </p:pic>
      <p:sp>
        <p:nvSpPr>
          <p:cNvPr id="79" name="Прямоугольник 7"/>
          <p:cNvSpPr/>
          <p:nvPr/>
        </p:nvSpPr>
        <p:spPr>
          <a:xfrm>
            <a:off x="-56520" y="1911240"/>
            <a:ext cx="4570200" cy="485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Нацистская символика</a:t>
            </a:r>
            <a:endParaRPr b="0" lang="ru-RU" sz="2600" spc="-1" strike="noStrike">
              <a:solidFill>
                <a:srgbClr val="000000"/>
              </a:solidFill>
              <a:latin typeface="Arial"/>
            </a:endParaRPr>
          </a:p>
        </p:txBody>
      </p:sp>
      <p:sp>
        <p:nvSpPr>
          <p:cNvPr id="80" name="Прямоугольник 8"/>
          <p:cNvSpPr/>
          <p:nvPr/>
        </p:nvSpPr>
        <p:spPr>
          <a:xfrm>
            <a:off x="110880" y="2637000"/>
            <a:ext cx="3962160" cy="1277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ru-RU" sz="2600" spc="-1" strike="noStrike">
                <a:solidFill>
                  <a:srgbClr val="325a72"/>
                </a:solidFill>
                <a:latin typeface="Corbel"/>
              </a:rPr>
              <a:t>Символика сходная</a:t>
            </a:r>
            <a:endParaRPr b="0" lang="ru-RU" sz="2600" spc="-1" strike="noStrike">
              <a:solidFill>
                <a:srgbClr val="000000"/>
              </a:solidFill>
              <a:latin typeface="Arial"/>
            </a:endParaRPr>
          </a:p>
          <a:p>
            <a:pPr algn="ctr">
              <a:lnSpc>
                <a:spcPct val="100000"/>
              </a:lnSpc>
            </a:pPr>
            <a:r>
              <a:rPr b="1" lang="ru-RU" sz="2600" spc="-1" strike="noStrike">
                <a:solidFill>
                  <a:srgbClr val="325a72"/>
                </a:solidFill>
                <a:latin typeface="Corbel"/>
              </a:rPr>
              <a:t>с нацистской до</a:t>
            </a:r>
            <a:endParaRPr b="0" lang="ru-RU" sz="2600" spc="-1" strike="noStrike">
              <a:solidFill>
                <a:srgbClr val="000000"/>
              </a:solidFill>
              <a:latin typeface="Arial"/>
            </a:endParaRPr>
          </a:p>
          <a:p>
            <a:pPr>
              <a:lnSpc>
                <a:spcPct val="100000"/>
              </a:lnSpc>
            </a:pPr>
            <a:r>
              <a:rPr b="1" lang="ru-RU" sz="2600" spc="-1" strike="noStrike">
                <a:solidFill>
                  <a:srgbClr val="325a72"/>
                </a:solidFill>
                <a:latin typeface="Corbel"/>
              </a:rPr>
              <a:t>степени смешения</a:t>
            </a:r>
            <a:endParaRPr b="0" lang="ru-RU" sz="2600" spc="-1" strike="noStrike">
              <a:solidFill>
                <a:srgbClr val="000000"/>
              </a:solidFill>
              <a:latin typeface="Arial"/>
            </a:endParaRPr>
          </a:p>
        </p:txBody>
      </p:sp>
      <p:sp>
        <p:nvSpPr>
          <p:cNvPr id="81" name="Прямоугольник 9"/>
          <p:cNvSpPr/>
          <p:nvPr/>
        </p:nvSpPr>
        <p:spPr>
          <a:xfrm>
            <a:off x="3861000" y="1911240"/>
            <a:ext cx="5780520" cy="88164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ru-RU" sz="2600" spc="-1" strike="noStrike">
                <a:solidFill>
                  <a:srgbClr val="325a72"/>
                </a:solidFill>
                <a:latin typeface="Corbel"/>
              </a:rPr>
              <a:t>Символика</a:t>
            </a:r>
            <a:endParaRPr b="0" lang="ru-RU" sz="2600" spc="-1" strike="noStrike">
              <a:solidFill>
                <a:srgbClr val="000000"/>
              </a:solidFill>
              <a:latin typeface="Arial"/>
            </a:endParaRPr>
          </a:p>
          <a:p>
            <a:pPr>
              <a:lnSpc>
                <a:spcPct val="100000"/>
              </a:lnSpc>
            </a:pPr>
            <a:r>
              <a:rPr b="1" lang="ru-RU" sz="2600" spc="-1" strike="noStrike">
                <a:solidFill>
                  <a:srgbClr val="325a72"/>
                </a:solidFill>
                <a:latin typeface="Corbel"/>
              </a:rPr>
              <a:t>экстремистский организаций</a:t>
            </a:r>
            <a:endParaRPr b="0" lang="ru-RU" sz="2600" spc="-1" strike="noStrike">
              <a:solidFill>
                <a:srgbClr val="000000"/>
              </a:solidFill>
              <a:latin typeface="Arial"/>
            </a:endParaRPr>
          </a:p>
        </p:txBody>
      </p:sp>
      <p:cxnSp>
        <p:nvCxnSpPr>
          <p:cNvPr id="82" name="Прямая со стрелкой 10"/>
          <p:cNvCxnSpPr/>
          <p:nvPr/>
        </p:nvCxnSpPr>
        <p:spPr>
          <a:xfrm flipH="1">
            <a:off x="3428280" y="1412640"/>
            <a:ext cx="720360" cy="432360"/>
          </a:xfrm>
          <a:prstGeom prst="straightConnector1">
            <a:avLst/>
          </a:prstGeom>
          <a:ln>
            <a:solidFill>
              <a:srgbClr val="4bacc6"/>
            </a:solidFill>
            <a:round/>
            <a:tailEnd len="med" type="arrow" w="med"/>
          </a:ln>
        </p:spPr>
      </p:cxnSp>
      <p:cxnSp>
        <p:nvCxnSpPr>
          <p:cNvPr id="83" name="Прямая со стрелкой 13"/>
          <p:cNvCxnSpPr/>
          <p:nvPr/>
        </p:nvCxnSpPr>
        <p:spPr>
          <a:xfrm>
            <a:off x="5436000" y="1412640"/>
            <a:ext cx="567720" cy="422280"/>
          </a:xfrm>
          <a:prstGeom prst="straightConnector1">
            <a:avLst/>
          </a:prstGeom>
          <a:ln>
            <a:solidFill>
              <a:srgbClr val="4bacc6"/>
            </a:solidFill>
            <a:round/>
            <a:tailEnd len="med" type="arrow" w="med"/>
          </a:ln>
        </p:spPr>
      </p:cxnSp>
      <p:pic>
        <p:nvPicPr>
          <p:cNvPr id="84" name="Picture 5" descr="C:\Users\nesyshka\Desktop\shutterstock_491345431 (2).jpg"/>
          <p:cNvPicPr/>
          <p:nvPr/>
        </p:nvPicPr>
        <p:blipFill>
          <a:blip r:embed="rId2"/>
          <a:stretch/>
        </p:blipFill>
        <p:spPr>
          <a:xfrm>
            <a:off x="4980600" y="3929400"/>
            <a:ext cx="3398760" cy="1913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923</TotalTime>
  <Application>LibreOffice/7.5.6.2$Linux_X86_64 LibreOffice_project/50$Build-2</Application>
  <AppVersion>15.0000</AppVersion>
  <Words>519</Words>
  <Paragraphs>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2018-07-25T14:01:04Z</dcterms:created>
  <dc:creator>nesyshka</dc:creator>
  <dc:description/>
  <dc:language>ru-RU</dc:language>
  <cp:lastModifiedBy>User</cp:lastModifiedBy>
  <dcterms:modified xsi:type="dcterms:W3CDTF">2023-10-10T06:51:44Z</dcterms:modified>
  <cp:revision>103</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14</vt:i4>
  </property>
</Properties>
</file>